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26"/>
    </p:embeddedFont>
    <p:embeddedFont>
      <p:font typeface="OPPOSans-R" panose="02010601030101010101" pitchFamily="2" charset="-122"/>
      <p:regular r:id="rId27"/>
    </p:embeddedFont>
    <p:embeddedFont>
      <p:font typeface="OPPOSans-H" panose="02010601030101010101" pitchFamily="2" charset="-122"/>
      <p:regular r:id="rId28"/>
    </p:embeddedFont>
    <p:embeddedFont>
      <p:font typeface="OPPOSans-M" panose="02010601030101010101" pitchFamily="2" charset="-122"/>
      <p:regular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  <Relationship Id="rId26" Target="fonts/font1.fntdata" Type="http://schemas.openxmlformats.org/officeDocument/2006/relationships/font"/>  <Relationship Id="rId27" Target="fonts/font2.fntdata" Type="http://schemas.openxmlformats.org/officeDocument/2006/relationships/font"/>  <Relationship Id="rId28" Target="fonts/font3.fntdata" Type="http://schemas.openxmlformats.org/officeDocument/2006/relationships/font"/>  <Relationship Id="rId29" Target="fonts/font4.fntdata" Type="http://schemas.openxmlformats.org/officeDocument/2006/relationships/font"/>  <Relationship Id="rId30" Target="presProps.xml" Type="http://schemas.openxmlformats.org/officeDocument/2006/relationships/presProps"/>  <Relationship Id="rId31" Target="viewProps.xml" Type="http://schemas.openxmlformats.org/officeDocument/2006/relationships/viewProps"/>  <Relationship Id="rId32" Target="theme/theme1.xml" Type="http://schemas.openxmlformats.org/officeDocument/2006/relationships/theme"/>  <Relationship Id="rId33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54.png"/><Relationship Id="rId1002" Type="http://schemas.openxmlformats.org/officeDocument/2006/relationships/image" Target="../media/image55.png"/><Relationship Id="rId1008" Type="http://schemas.openxmlformats.org/officeDocument/2006/relationships/image" Target="../media/image56.png"/><Relationship Id="rId1009" Type="http://schemas.openxmlformats.org/officeDocument/2006/relationships/image" Target="../media/image57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58.png"/><Relationship Id="rId1106" Type="http://schemas.openxmlformats.org/officeDocument/2006/relationships/image" Target="../media/image30.png"/><Relationship Id="rId1107" Type="http://schemas.openxmlformats.org/officeDocument/2006/relationships/image" Target="../media/image31.png"/><Relationship Id="rId1108" Type="http://schemas.openxmlformats.org/officeDocument/2006/relationships/image" Target="../media/image59.png"/><Relationship Id="rId1109" Type="http://schemas.openxmlformats.org/officeDocument/2006/relationships/image" Target="../media/image60.png"/><Relationship Id="rId11010" Type="http://schemas.openxmlformats.org/officeDocument/2006/relationships/image" Target="../media/image45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2" Type="http://schemas.openxmlformats.org/officeDocument/2006/relationships/image" Target="../media/image61.png"/><Relationship Id="rId1203" Type="http://schemas.openxmlformats.org/officeDocument/2006/relationships/image" Target="../media/image62.png"/><Relationship Id="rId1208" Type="http://schemas.openxmlformats.org/officeDocument/2006/relationships/image" Target="../media/image63.png"/><Relationship Id="rId1209" Type="http://schemas.openxmlformats.org/officeDocument/2006/relationships/image" Target="../media/image64.png"/><Relationship Id="rId12010" Type="http://schemas.openxmlformats.org/officeDocument/2006/relationships/image" Target="../media/image65.png"/><Relationship Id="rId12013" Type="http://schemas.openxmlformats.org/officeDocument/2006/relationships/image" Target="../media/image61.png"/><Relationship Id="rId12014" Type="http://schemas.openxmlformats.org/officeDocument/2006/relationships/image" Target="../media/image62.png"/><Relationship Id="rId12015" Type="http://schemas.openxmlformats.org/officeDocument/2006/relationships/image" Target="../media/image67.png"/><Relationship Id="rId12018" Type="http://schemas.openxmlformats.org/officeDocument/2006/relationships/image" Target="../media/image68.png"/><Relationship Id="rId12019" Type="http://schemas.openxmlformats.org/officeDocument/2006/relationships/image" Target="../media/image71.png"/><Relationship Id="rId12020" Type="http://schemas.openxmlformats.org/officeDocument/2006/relationships/image" Target="../media/image70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2" Type="http://schemas.openxmlformats.org/officeDocument/2006/relationships/image" Target="../media/image69.png"/><Relationship Id="rId1303" Type="http://schemas.openxmlformats.org/officeDocument/2006/relationships/image" Target="../media/image72.png"/><Relationship Id="rId1307" Type="http://schemas.openxmlformats.org/officeDocument/2006/relationships/image" Target="../media/image73.png"/><Relationship Id="rId1308" Type="http://schemas.openxmlformats.org/officeDocument/2006/relationships/image" Target="../media/image74.png"/><Relationship Id="rId13012" Type="http://schemas.openxmlformats.org/officeDocument/2006/relationships/image" Target="../media/image75.png"/><Relationship Id="rId13013" Type="http://schemas.openxmlformats.org/officeDocument/2006/relationships/image" Target="../media/image87.png"/><Relationship Id="rId13017" Type="http://schemas.openxmlformats.org/officeDocument/2006/relationships/image" Target="../media/image84.png"/><Relationship Id="rId13018" Type="http://schemas.openxmlformats.org/officeDocument/2006/relationships/image" Target="../media/image76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0" Type="http://schemas.openxmlformats.org/officeDocument/2006/relationships/image" Target="../media/image77.png"/><Relationship Id="rId14011" Type="http://schemas.openxmlformats.org/officeDocument/2006/relationships/image" Target="../media/image79.png"/><Relationship Id="rId14012" Type="http://schemas.openxmlformats.org/officeDocument/2006/relationships/image" Target="../media/image78.png"/><Relationship Id="rId14013" Type="http://schemas.openxmlformats.org/officeDocument/2006/relationships/image" Target="../media/image81.png"/><Relationship Id="rId14014" Type="http://schemas.openxmlformats.org/officeDocument/2006/relationships/image" Target="../media/image88.png"/><Relationship Id="rId14015" Type="http://schemas.openxmlformats.org/officeDocument/2006/relationships/image" Target="../media/image90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2" Type="http://schemas.openxmlformats.org/officeDocument/2006/relationships/image" Target="../media/image82.png"/><Relationship Id="rId1503" Type="http://schemas.openxmlformats.org/officeDocument/2006/relationships/image" Target="../media/image85.png"/><Relationship Id="rId1507" Type="http://schemas.openxmlformats.org/officeDocument/2006/relationships/image" Target="../media/image89.png"/><Relationship Id="rId1509" Type="http://schemas.openxmlformats.org/officeDocument/2006/relationships/image" Target="../media/image80.png"/><Relationship Id="rId15010" Type="http://schemas.openxmlformats.org/officeDocument/2006/relationships/image" Target="../media/image83.png"/><Relationship Id="rId15013" Type="http://schemas.openxmlformats.org/officeDocument/2006/relationships/image" Target="../media/image86.png"/><Relationship Id="rId15015" Type="http://schemas.openxmlformats.org/officeDocument/2006/relationships/image" Target="../media/image91.png"/><Relationship Id="rId15016" Type="http://schemas.openxmlformats.org/officeDocument/2006/relationships/image" Target="../media/image85.png"/><Relationship Id="rId15019" Type="http://schemas.openxmlformats.org/officeDocument/2006/relationships/image" Target="../media/image94.png"/><Relationship Id="rId15021" Type="http://schemas.openxmlformats.org/officeDocument/2006/relationships/image" Target="../media/image92.png"/><Relationship Id="rId15022" Type="http://schemas.openxmlformats.org/officeDocument/2006/relationships/image" Target="../media/image83.png"/><Relationship Id="rId15025" Type="http://schemas.openxmlformats.org/officeDocument/2006/relationships/image" Target="../media/image86.png"/><Relationship Id="rId15027" Type="http://schemas.openxmlformats.org/officeDocument/2006/relationships/image" Target="../media/image91.png"/><Relationship Id="rId15028" Type="http://schemas.openxmlformats.org/officeDocument/2006/relationships/image" Target="../media/image93.png"/><Relationship Id="rId15031" Type="http://schemas.openxmlformats.org/officeDocument/2006/relationships/image" Target="../media/image94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2" Type="http://schemas.openxmlformats.org/officeDocument/2006/relationships/image" Target="../media/image58.png"/><Relationship Id="rId1605" Type="http://schemas.openxmlformats.org/officeDocument/2006/relationships/image" Target="../media/image30.png"/><Relationship Id="rId1606" Type="http://schemas.openxmlformats.org/officeDocument/2006/relationships/image" Target="../media/image31.png"/><Relationship Id="rId1607" Type="http://schemas.openxmlformats.org/officeDocument/2006/relationships/image" Target="../media/image95.png"/><Relationship Id="rId1608" Type="http://schemas.openxmlformats.org/officeDocument/2006/relationships/image" Target="../media/image96.png"/><Relationship Id="rId1609" Type="http://schemas.openxmlformats.org/officeDocument/2006/relationships/image" Target="../media/image66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107.png"/><Relationship Id="rId1702" Type="http://schemas.openxmlformats.org/officeDocument/2006/relationships/image" Target="../media/image111.png"/><Relationship Id="rId1703" Type="http://schemas.openxmlformats.org/officeDocument/2006/relationships/image" Target="../media/image105.png"/><Relationship Id="rId1704" Type="http://schemas.openxmlformats.org/officeDocument/2006/relationships/image" Target="../media/image97.png"/><Relationship Id="rId1705" Type="http://schemas.openxmlformats.org/officeDocument/2006/relationships/image" Target="../media/image98.png"/><Relationship Id="rId17014" Type="http://schemas.openxmlformats.org/officeDocument/2006/relationships/image" Target="../media/image110.png"/><Relationship Id="rId17015" Type="http://schemas.openxmlformats.org/officeDocument/2006/relationships/image" Target="../media/image99.png"/><Relationship Id="rId17016" Type="http://schemas.openxmlformats.org/officeDocument/2006/relationships/image" Target="../media/image110.png"/><Relationship Id="rId17017" Type="http://schemas.openxmlformats.org/officeDocument/2006/relationships/image" Target="../media/image112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04.png"/><Relationship Id="rId1802" Type="http://schemas.openxmlformats.org/officeDocument/2006/relationships/image" Target="../media/image100.png"/><Relationship Id="rId1803" Type="http://schemas.openxmlformats.org/officeDocument/2006/relationships/image" Target="../media/image101.png"/><Relationship Id="rId1804" Type="http://schemas.openxmlformats.org/officeDocument/2006/relationships/image" Target="../media/image104.png"/><Relationship Id="rId18011" Type="http://schemas.openxmlformats.org/officeDocument/2006/relationships/image" Target="../media/image43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2" Type="http://schemas.openxmlformats.org/officeDocument/2006/relationships/image" Target="../media/image102.png"/><Relationship Id="rId1903" Type="http://schemas.openxmlformats.org/officeDocument/2006/relationships/image" Target="../media/image106.png"/><Relationship Id="rId1904" Type="http://schemas.openxmlformats.org/officeDocument/2006/relationships/image" Target="../media/image109.png"/><Relationship Id="rId1905" Type="http://schemas.openxmlformats.org/officeDocument/2006/relationships/image" Target="../media/image108.png"/><Relationship Id="rId1909" Type="http://schemas.openxmlformats.org/officeDocument/2006/relationships/image" Target="../media/image156.png"/><Relationship Id="rId19010" Type="http://schemas.openxmlformats.org/officeDocument/2006/relationships/image" Target="../media/image155.png"/><Relationship Id="rId19011" Type="http://schemas.openxmlformats.org/officeDocument/2006/relationships/image" Target="../media/image154.png"/><Relationship Id="rId19012" Type="http://schemas.openxmlformats.org/officeDocument/2006/relationships/image" Target="../media/image114.png"/><Relationship Id="rId19016" Type="http://schemas.openxmlformats.org/officeDocument/2006/relationships/image" Target="../media/image115.png"/><Relationship Id="rId19017" Type="http://schemas.openxmlformats.org/officeDocument/2006/relationships/image" Target="../media/image116.png"/><Relationship Id="rId19018" Type="http://schemas.openxmlformats.org/officeDocument/2006/relationships/image" Target="../media/image117.png"/><Relationship Id="rId19019" Type="http://schemas.openxmlformats.org/officeDocument/2006/relationships/image" Target="../media/image121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9.png"/><Relationship Id="rId202" Type="http://schemas.openxmlformats.org/officeDocument/2006/relationships/image" Target="../media/image10.png"/><Relationship Id="rId203" Type="http://schemas.openxmlformats.org/officeDocument/2006/relationships/image" Target="../media/image11.png"/><Relationship Id="rId208" Type="http://schemas.openxmlformats.org/officeDocument/2006/relationships/image" Target="../media/image12.png"/><Relationship Id="rId209" Type="http://schemas.openxmlformats.org/officeDocument/2006/relationships/image" Target="../media/image13.png"/><Relationship Id="rId2010" Type="http://schemas.openxmlformats.org/officeDocument/2006/relationships/image" Target="../media/image14.png"/><Relationship Id="rId2014" Type="http://schemas.openxmlformats.org/officeDocument/2006/relationships/image" Target="../media/image9.png"/><Relationship Id="rId2015" Type="http://schemas.openxmlformats.org/officeDocument/2006/relationships/image" Target="../media/image10.png"/><Relationship Id="rId2018" Type="http://schemas.openxmlformats.org/officeDocument/2006/relationships/image" Target="../media/image15.png"/><Relationship Id="rId2020" Type="http://schemas.openxmlformats.org/officeDocument/2006/relationships/image" Target="../media/image12.png"/><Relationship Id="rId2021" Type="http://schemas.openxmlformats.org/officeDocument/2006/relationships/image" Target="../media/image13.png"/><Relationship Id="rId2022" Type="http://schemas.openxmlformats.org/officeDocument/2006/relationships/image" Target="../media/image16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1" Type="http://schemas.openxmlformats.org/officeDocument/2006/relationships/image" Target="../media/image119.png"/><Relationship Id="rId2002" Type="http://schemas.openxmlformats.org/officeDocument/2006/relationships/image" Target="../media/image118.png"/><Relationship Id="rId2003" Type="http://schemas.openxmlformats.org/officeDocument/2006/relationships/image" Target="../media/image120.png"/><Relationship Id="rId2004" Type="http://schemas.openxmlformats.org/officeDocument/2006/relationships/image" Target="../media/image122.png"/><Relationship Id="rId2005" Type="http://schemas.openxmlformats.org/officeDocument/2006/relationships/image" Target="../media/image122.png"/><Relationship Id="rId2006" Type="http://schemas.openxmlformats.org/officeDocument/2006/relationships/image" Target="../media/image123.png"/><Relationship Id="rId2007" Type="http://schemas.openxmlformats.org/officeDocument/2006/relationships/image" Target="../media/image124.png"/><Relationship Id="rId20015" Type="http://schemas.openxmlformats.org/officeDocument/2006/relationships/image" Target="../media/image124.png"/><Relationship Id="rId20019" Type="http://schemas.openxmlformats.org/officeDocument/2006/relationships/image" Target="../media/image125.png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101" Type="http://schemas.openxmlformats.org/officeDocument/2006/relationships/image" Target="../media/image147.png"/><Relationship Id="rId2102" Type="http://schemas.openxmlformats.org/officeDocument/2006/relationships/image" Target="../media/image126.png"/><Relationship Id="rId2103" Type="http://schemas.openxmlformats.org/officeDocument/2006/relationships/image" Target="../media/image134.png"/><Relationship Id="rId2104" Type="http://schemas.openxmlformats.org/officeDocument/2006/relationships/image" Target="../media/image127.png"/><Relationship Id="rId2105" Type="http://schemas.openxmlformats.org/officeDocument/2006/relationships/image" Target="../media/image130.png"/><Relationship Id="rId2106" Type="http://schemas.openxmlformats.org/officeDocument/2006/relationships/image" Target="../media/image128.png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201" Type="http://schemas.openxmlformats.org/officeDocument/2006/relationships/image" Target="../media/image129.png"/><Relationship Id="rId2202" Type="http://schemas.openxmlformats.org/officeDocument/2006/relationships/image" Target="../media/image136.png"/><Relationship Id="rId2203" Type="http://schemas.openxmlformats.org/officeDocument/2006/relationships/image" Target="../media/image146.png"/><Relationship Id="rId2204" Type="http://schemas.openxmlformats.org/officeDocument/2006/relationships/image" Target="../media/image113.png"/><Relationship Id="rId2205" Type="http://schemas.openxmlformats.org/officeDocument/2006/relationships/image" Target="../media/image131.png"/><Relationship Id="rId2206" Type="http://schemas.openxmlformats.org/officeDocument/2006/relationships/image" Target="../media/image138.png"/><Relationship Id="rId2207" Type="http://schemas.openxmlformats.org/officeDocument/2006/relationships/image" Target="../media/image132.png"/><Relationship Id="rId2208" Type="http://schemas.openxmlformats.org/officeDocument/2006/relationships/image" Target="../media/image103.png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301" Type="http://schemas.openxmlformats.org/officeDocument/2006/relationships/image" Target="../media/image133.png"/><Relationship Id="rId2302" Type="http://schemas.openxmlformats.org/officeDocument/2006/relationships/image" Target="../media/image137.png"/><Relationship Id="rId2303" Type="http://schemas.openxmlformats.org/officeDocument/2006/relationships/image" Target="../media/image135.png"/><Relationship Id="rId2304" Type="http://schemas.openxmlformats.org/officeDocument/2006/relationships/image" Target="../media/image139.png"/><Relationship Id="rId2305" Type="http://schemas.openxmlformats.org/officeDocument/2006/relationships/image" Target="../media/image148.png"/><Relationship Id="rId2306" Type="http://schemas.openxmlformats.org/officeDocument/2006/relationships/image" Target="../media/image145.png"/><Relationship Id="rId2307" Type="http://schemas.openxmlformats.org/officeDocument/2006/relationships/image" Target="../media/image149.png"/><Relationship Id="rId2308" Type="http://schemas.openxmlformats.org/officeDocument/2006/relationships/image" Target="../media/image140.png"/><Relationship Id="rId2309" Type="http://schemas.openxmlformats.org/officeDocument/2006/relationships/image" Target="../media/image150.png"/><Relationship Id="rId23010" Type="http://schemas.openxmlformats.org/officeDocument/2006/relationships/image" Target="../media/image141.png"/><Relationship Id="rId23011" Type="http://schemas.openxmlformats.org/officeDocument/2006/relationships/image" Target="../media/image151.png"/><Relationship Id="rId23012" Type="http://schemas.openxmlformats.org/officeDocument/2006/relationships/image" Target="../media/image142.png"/><Relationship Id="rId23013" Type="http://schemas.openxmlformats.org/officeDocument/2006/relationships/image" Target="../media/image153.png"/><Relationship Id="rId23014" Type="http://schemas.openxmlformats.org/officeDocument/2006/relationships/image" Target="../media/image144.png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401" Type="http://schemas.openxmlformats.org/officeDocument/2006/relationships/image" Target="../media/image152.png"/><Relationship Id="rId2402" Type="http://schemas.openxmlformats.org/officeDocument/2006/relationships/image" Target="../media/image143.png"/><Relationship Id="rId2403" Type="http://schemas.openxmlformats.org/officeDocument/2006/relationships/image" Target="../media/image157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17.png"/><Relationship Id="rId305" Type="http://schemas.openxmlformats.org/officeDocument/2006/relationships/image" Target="../media/image18.png"/><Relationship Id="rId306" Type="http://schemas.openxmlformats.org/officeDocument/2006/relationships/image" Target="../media/image19.png"/><Relationship Id="rId307" Type="http://schemas.openxmlformats.org/officeDocument/2006/relationships/image" Target="../media/image20.png"/><Relationship Id="rId308" Type="http://schemas.openxmlformats.org/officeDocument/2006/relationships/image" Target="../media/image21.png"/><Relationship Id="rId309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2.png"/><Relationship Id="rId402" Type="http://schemas.openxmlformats.org/officeDocument/2006/relationships/image" Target="../media/image22.png"/><Relationship Id="rId403" Type="http://schemas.openxmlformats.org/officeDocument/2006/relationships/image" Target="../media/image22.png"/><Relationship Id="rId404" Type="http://schemas.openxmlformats.org/officeDocument/2006/relationships/image" Target="../media/image22.png"/><Relationship Id="rId407" Type="http://schemas.openxmlformats.org/officeDocument/2006/relationships/image" Target="../media/image23.png"/><Relationship Id="rId4017" Type="http://schemas.openxmlformats.org/officeDocument/2006/relationships/image" Target="../media/image24.png"/><Relationship Id="rId4018" Type="http://schemas.openxmlformats.org/officeDocument/2006/relationships/image" Target="../media/image25.png"/><Relationship Id="rId4019" Type="http://schemas.openxmlformats.org/officeDocument/2006/relationships/image" Target="../media/image25.png"/><Relationship Id="rId4020" Type="http://schemas.openxmlformats.org/officeDocument/2006/relationships/image" Target="../media/image4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8.png"/><Relationship Id="rId502" Type="http://schemas.openxmlformats.org/officeDocument/2006/relationships/image" Target="../media/image6.png"/><Relationship Id="rId503" Type="http://schemas.openxmlformats.org/officeDocument/2006/relationships/image" Target="../media/image3.png"/><Relationship Id="rId504" Type="http://schemas.openxmlformats.org/officeDocument/2006/relationships/image" Target="../media/image7.png"/><Relationship Id="rId505" Type="http://schemas.openxmlformats.org/officeDocument/2006/relationships/image" Target="../media/image5.png"/><Relationship Id="rId506" Type="http://schemas.openxmlformats.org/officeDocument/2006/relationships/image" Target="../media/image28.png"/><Relationship Id="rId507" Type="http://schemas.openxmlformats.org/officeDocument/2006/relationships/image" Target="../media/image29.png"/><Relationship Id="rId508" Type="http://schemas.openxmlformats.org/officeDocument/2006/relationships/image" Target="../media/image29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2" Type="http://schemas.openxmlformats.org/officeDocument/2006/relationships/image" Target="../media/image17.png"/><Relationship Id="rId605" Type="http://schemas.openxmlformats.org/officeDocument/2006/relationships/image" Target="../media/image30.png"/><Relationship Id="rId606" Type="http://schemas.openxmlformats.org/officeDocument/2006/relationships/image" Target="../media/image31.png"/><Relationship Id="rId607" Type="http://schemas.openxmlformats.org/officeDocument/2006/relationships/image" Target="../media/image32.png"/><Relationship Id="rId608" Type="http://schemas.openxmlformats.org/officeDocument/2006/relationships/image" Target="../media/image33.png"/><Relationship Id="rId609" Type="http://schemas.openxmlformats.org/officeDocument/2006/relationships/image" Target="../media/image26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34.png"/><Relationship Id="rId702" Type="http://schemas.openxmlformats.org/officeDocument/2006/relationships/image" Target="../media/image35.png"/><Relationship Id="rId703" Type="http://schemas.openxmlformats.org/officeDocument/2006/relationships/image" Target="../media/image36.png"/><Relationship Id="rId704" Type="http://schemas.openxmlformats.org/officeDocument/2006/relationships/image" Target="../media/image35.png"/><Relationship Id="rId705" Type="http://schemas.openxmlformats.org/officeDocument/2006/relationships/image" Target="../media/image36.png"/><Relationship Id="rId706" Type="http://schemas.openxmlformats.org/officeDocument/2006/relationships/image" Target="../media/image37.png"/><Relationship Id="rId707" Type="http://schemas.openxmlformats.org/officeDocument/2006/relationships/image" Target="../media/image34.png"/><Relationship Id="rId708" Type="http://schemas.openxmlformats.org/officeDocument/2006/relationships/image" Target="../media/image37.png"/><Relationship Id="rId7019" Type="http://schemas.openxmlformats.org/officeDocument/2006/relationships/image" Target="../media/image38.png"/><Relationship Id="rId7020" Type="http://schemas.openxmlformats.org/officeDocument/2006/relationships/image" Target="../media/image27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9.png"/><Relationship Id="rId802" Type="http://schemas.openxmlformats.org/officeDocument/2006/relationships/image" Target="../media/image40.png"/><Relationship Id="rId803" Type="http://schemas.openxmlformats.org/officeDocument/2006/relationships/image" Target="../media/image39.png"/><Relationship Id="rId804" Type="http://schemas.openxmlformats.org/officeDocument/2006/relationships/image" Target="../media/image40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41.png"/><Relationship Id="rId902" Type="http://schemas.openxmlformats.org/officeDocument/2006/relationships/image" Target="../media/image44.png"/><Relationship Id="rId903" Type="http://schemas.openxmlformats.org/officeDocument/2006/relationships/image" Target="../media/image44.png"/><Relationship Id="rId904" Type="http://schemas.openxmlformats.org/officeDocument/2006/relationships/image" Target="../media/image41.png"/><Relationship Id="rId905" Type="http://schemas.openxmlformats.org/officeDocument/2006/relationships/image" Target="../media/image46.png"/><Relationship Id="rId906" Type="http://schemas.openxmlformats.org/officeDocument/2006/relationships/image" Target="../media/image47.png"/><Relationship Id="rId9012" Type="http://schemas.openxmlformats.org/officeDocument/2006/relationships/image" Target="../media/image48.png"/><Relationship Id="rId9014" Type="http://schemas.openxmlformats.org/officeDocument/2006/relationships/image" Target="../media/image49.png"/><Relationship Id="rId9015" Type="http://schemas.openxmlformats.org/officeDocument/2006/relationships/image" Target="../media/image50.png"/><Relationship Id="rId9016" Type="http://schemas.openxmlformats.org/officeDocument/2006/relationships/image" Target="../media/image51.png"/><Relationship Id="rId9018" Type="http://schemas.openxmlformats.org/officeDocument/2006/relationships/image" Target="../media/image49.png"/><Relationship Id="rId9019" Type="http://schemas.openxmlformats.org/officeDocument/2006/relationships/image" Target="../media/image52.png"/><Relationship Id="rId9020" Type="http://schemas.openxmlformats.org/officeDocument/2006/relationships/image" Target="../media/image51.png"/><Relationship Id="rId9022" Type="http://schemas.openxmlformats.org/officeDocument/2006/relationships/image" Target="../media/image49.png"/><Relationship Id="rId9023" Type="http://schemas.openxmlformats.org/officeDocument/2006/relationships/image" Target="../media/image53.png"/><Relationship Id="rId902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4965695" y="2679694"/>
            <a:ext cx="19418296" cy="11036299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4914900" y="2247900"/>
            <a:ext cx="14541500" cy="59563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4927595" y="9080496"/>
            <a:ext cx="14528796" cy="1790702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5437797" y="9135824"/>
            <a:ext cx="13508406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000" i="0" b="0" spc="5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运营年终总结汇报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3248197" y="872785"/>
            <a:ext cx="17887607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spc="72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OPERATION MID-YEAR SUMMARY STATEMENT</a:t>
            </a:r>
            <a:endParaRPr lang="zh-CN" altLang="en-US"/>
          </a:p>
        </p:txBody>
      </p:sp>
      <p:sp>
        <p:nvSpPr>
          <p:cNvPr id="106" name="Object 106"/>
          <p:cNvSpPr txBox="1"/>
          <p:nvPr/>
        </p:nvSpPr>
        <p:spPr>
          <a:xfrm>
            <a:off x="3540161" y="11840624"/>
            <a:ext cx="17303677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姓名：高小定            部门：运营部           职位：新媒体运营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3936997" y="3047996"/>
            <a:ext cx="15874996" cy="3797301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3936997" y="3047996"/>
            <a:ext cx="3804036" cy="3797301"/>
          </a:xfrm>
          <a:prstGeom prst="rect">
            <a:avLst/>
          </a:prstGeom>
        </p:spPr>
      </p:pic>
      <p:sp>
        <p:nvSpPr>
          <p:cNvPr id="1003" name="Object 1003"/>
          <p:cNvSpPr txBox="1"/>
          <p:nvPr/>
        </p:nvSpPr>
        <p:spPr>
          <a:xfrm>
            <a:off x="8293586" y="4228699"/>
            <a:ext cx="2324455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工作</a:t>
            </a:r>
            <a:endParaRPr lang="zh-CN" altLang="en-US" sz="4800"/>
          </a:p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1004" name="Object 1004"/>
          <p:cNvSpPr txBox="1"/>
          <p:nvPr/>
        </p:nvSpPr>
        <p:spPr>
          <a:xfrm>
            <a:off x="10780117" y="4404516"/>
            <a:ext cx="7378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535353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8034127" y="1053226"/>
            <a:ext cx="8315752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sp>
        <p:nvSpPr>
          <p:cNvPr id="1006" name="Object 1006"/>
          <p:cNvSpPr txBox="1"/>
          <p:nvPr/>
        </p:nvSpPr>
        <p:spPr>
          <a:xfrm>
            <a:off x="4175794" y="3981652"/>
            <a:ext cx="3355344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95</a:t>
            </a: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%</a:t>
            </a:r>
            <a:endParaRPr lang="zh-CN" altLang="en-US"/>
          </a:p>
        </p:txBody>
      </p:sp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3936997" y="7518397"/>
            <a:ext cx="15874996" cy="3797301"/>
          </a:xfrm>
          <a:prstGeom prst="rect">
            <a:avLst/>
          </a:prstGeom>
        </p:spPr>
      </p:pic>
      <p:pic>
        <p:nvPicPr>
          <p:cNvPr id="1009" name="image 1009"/>
          <p:cNvPicPr>
            <a:picLocks noChangeAspect="1"/>
          </p:cNvPicPr>
          <p:nvPr/>
        </p:nvPicPr>
        <p:blipFill>
          <a:blip r:embed="rId1009">
                </a:blip>
          <a:srcRect/>
          <a:stretch>
            <a:fillRect/>
          </a:stretch>
        </p:blipFill>
        <p:spPr>
          <a:xfrm rot="0" flipV="0" flipH="0">
            <a:off x="3936997" y="7518397"/>
            <a:ext cx="3804036" cy="3797301"/>
          </a:xfrm>
          <a:prstGeom prst="rect">
            <a:avLst/>
          </a:prstGeom>
        </p:spPr>
      </p:pic>
      <p:sp>
        <p:nvSpPr>
          <p:cNvPr id="10010" name="Object 10010"/>
          <p:cNvSpPr txBox="1"/>
          <p:nvPr/>
        </p:nvSpPr>
        <p:spPr>
          <a:xfrm>
            <a:off x="8293582" y="8698504"/>
            <a:ext cx="2224672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数据</a:t>
            </a:r>
            <a:endParaRPr lang="zh-CN" altLang="en-US" sz="4800"/>
          </a:p>
          <a:p>
            <a:pPr algn="ctr">
              <a:lnSpc>
                <a:spcPct val="86666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10771187" y="8834633"/>
            <a:ext cx="7378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sp>
        <p:nvSpPr>
          <p:cNvPr id="10012" name="Object 10012"/>
          <p:cNvSpPr txBox="1"/>
          <p:nvPr/>
        </p:nvSpPr>
        <p:spPr>
          <a:xfrm>
            <a:off x="4120415" y="8515347"/>
            <a:ext cx="3437200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80</a:t>
            </a:r>
            <a:r>
              <a:rPr sz="60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%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2071687" y="5721661"/>
            <a:ext cx="909239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优势与不足</a:t>
            </a:r>
            <a:endParaRPr lang="zh-CN" altLang="en-US"/>
          </a:p>
        </p:txBody>
      </p:sp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2247898" y="8432796"/>
            <a:ext cx="8686799" cy="50799"/>
          </a:xfrm>
          <a:prstGeom prst="rect">
            <a:avLst/>
          </a:prstGeom>
        </p:spPr>
      </p:pic>
      <p:sp>
        <p:nvSpPr>
          <p:cNvPr id="1103" name="Object 1103"/>
          <p:cNvSpPr txBox="1"/>
          <p:nvPr/>
        </p:nvSpPr>
        <p:spPr>
          <a:xfrm>
            <a:off x="2132210" y="8953548"/>
            <a:ext cx="10113688" cy="50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菜鸟一枚，自感仍然存在着不足，需要寻求解决办法</a:t>
            </a:r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2121693" y="7139257"/>
            <a:ext cx="10458832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Advantages and disadvantages</a:t>
            </a:r>
            <a:endParaRPr lang="zh-CN" altLang="en-US"/>
          </a:p>
        </p:txBody>
      </p:sp>
      <p:grpSp>
        <p:nvGrpSpPr>
          <p:cNvPr id="1105" name="组合 1105"/>
          <p:cNvGrpSpPr/>
          <p:nvPr/>
        </p:nvGrpSpPr>
        <p:grpSpPr>
          <a:xfrm>
            <a:off x="2170420" y="3384522"/>
            <a:ext cx="3043861" cy="1841498"/>
            <a:chOff x="2170420" y="3384522"/>
            <a:chExt cx="3043861" cy="1841498"/>
          </a:xfrm>
        </p:grpSpPr>
        <p:pic>
          <p:nvPicPr>
            <p:cNvPr id="1106" name="image 1106"/>
            <p:cNvPicPr>
              <a:picLocks noChangeAspect="1"/>
            </p:cNvPicPr>
            <p:nvPr/>
          </p:nvPicPr>
          <p:blipFill>
            <a:blip r:embed="rId1106">
                </a:blip>
            <a:srcRect/>
            <a:stretch>
              <a:fillRect/>
            </a:stretch>
          </p:blipFill>
          <p:spPr>
            <a:xfrm rot="0" flipV="0" flipH="0">
              <a:off x="2170420" y="3384522"/>
              <a:ext cx="3043861" cy="1841498"/>
            </a:xfrm>
            <a:prstGeom prst="rect">
              <a:avLst/>
            </a:prstGeom>
          </p:spPr>
        </p:pic>
        <p:pic>
          <p:nvPicPr>
            <p:cNvPr id="1107" name="image 1107"/>
            <p:cNvPicPr>
              <a:picLocks noChangeAspect="1"/>
            </p:cNvPicPr>
            <p:nvPr/>
          </p:nvPicPr>
          <p:blipFill>
            <a:blip r:embed="rId1107">
                </a:blip>
            <a:srcRect/>
            <a:stretch>
              <a:fillRect/>
            </a:stretch>
          </p:blipFill>
          <p:spPr>
            <a:xfrm rot="0" flipV="0" flipH="0">
              <a:off x="2171693" y="3390896"/>
              <a:ext cx="1828802" cy="1828802"/>
            </a:xfrm>
            <a:prstGeom prst="rect">
              <a:avLst/>
            </a:prstGeom>
          </p:spPr>
        </p:pic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2616156" y="3822529"/>
              <a:ext cx="939980" cy="978056"/>
            </a:xfrm>
            <a:prstGeom prst="rect">
              <a:avLst/>
            </a:prstGeom>
          </p:spPr>
        </p:pic>
      </p:grpSp>
      <p:pic>
        <p:nvPicPr>
          <p:cNvPr id="1109" name="image 1109"/>
          <p:cNvPicPr>
            <a:picLocks noChangeAspect="1"/>
          </p:cNvPicPr>
          <p:nvPr/>
        </p:nvPicPr>
        <p:blipFill>
          <a:blip r:embed="rId1109">
                </a:blip>
          <a:srcRect/>
          <a:stretch>
            <a:fillRect/>
          </a:stretch>
        </p:blipFill>
        <p:spPr>
          <a:xfrm rot="0" flipV="0" flipH="0">
            <a:off x="14122394" y="4190991"/>
            <a:ext cx="10261591" cy="9525000"/>
          </a:xfrm>
          <a:prstGeom prst="rect">
            <a:avLst/>
          </a:prstGeom>
        </p:spPr>
      </p:pic>
      <p:pic>
        <p:nvPicPr>
          <p:cNvPr id="11010" name="image 11010"/>
          <p:cNvPicPr>
            <a:picLocks noChangeAspect="1"/>
          </p:cNvPicPr>
          <p:nvPr/>
        </p:nvPicPr>
        <p:blipFill>
          <a:blip r:embed="rId11010">
                </a:blip>
          <a:srcRect/>
          <a:stretch>
            <a:fillRect/>
          </a:stretch>
        </p:blipFill>
        <p:spPr>
          <a:xfrm rot="0" flipV="0" flipH="0">
            <a:off x="13601700" y="4013200"/>
            <a:ext cx="9245600" cy="782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Object 1201"/>
          <p:cNvSpPr txBox="1"/>
          <p:nvPr/>
        </p:nvSpPr>
        <p:spPr>
          <a:xfrm>
            <a:off x="7526350" y="1054615"/>
            <a:ext cx="933131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优势体现</a:t>
            </a:r>
            <a:endParaRPr lang="zh-CN" altLang="en-US"/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523996" y="3174996"/>
            <a:ext cx="5333996" cy="45466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1523996" y="7721596"/>
            <a:ext cx="5333996" cy="4546600"/>
          </a:xfrm>
          <a:prstGeom prst="rect">
            <a:avLst/>
          </a:prstGeom>
        </p:spPr>
      </p:pic>
      <p:sp>
        <p:nvSpPr>
          <p:cNvPr id="1204" name="Object 1204"/>
          <p:cNvSpPr txBox="1"/>
          <p:nvPr/>
        </p:nvSpPr>
        <p:spPr>
          <a:xfrm>
            <a:off x="2255440" y="4145911"/>
            <a:ext cx="4089315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沟通</a:t>
            </a:r>
            <a:endParaRPr lang="zh-CN" altLang="en-US"/>
          </a:p>
        </p:txBody>
      </p:sp>
      <p:sp>
        <p:nvSpPr>
          <p:cNvPr id="1205" name="Object 1205"/>
          <p:cNvSpPr txBox="1"/>
          <p:nvPr/>
        </p:nvSpPr>
        <p:spPr>
          <a:xfrm>
            <a:off x="2245320" y="8231739"/>
            <a:ext cx="4184459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协作</a:t>
            </a:r>
            <a:endParaRPr lang="zh-CN" altLang="en-US"/>
          </a:p>
        </p:txBody>
      </p:sp>
      <p:sp>
        <p:nvSpPr>
          <p:cNvPr id="1206" name="Object 1206"/>
          <p:cNvSpPr txBox="1"/>
          <p:nvPr/>
        </p:nvSpPr>
        <p:spPr>
          <a:xfrm>
            <a:off x="2274093" y="5307407"/>
            <a:ext cx="41656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沟通能力良好，主要体现在跨部门沟通</a:t>
            </a:r>
            <a:endParaRPr lang="zh-CN" altLang="en-US"/>
          </a:p>
        </p:txBody>
      </p:sp>
      <p:sp>
        <p:nvSpPr>
          <p:cNvPr id="1207" name="Object 1207"/>
          <p:cNvSpPr txBox="1"/>
          <p:nvPr/>
        </p:nvSpPr>
        <p:spPr>
          <a:xfrm>
            <a:off x="2276871" y="9469633"/>
            <a:ext cx="41529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团队协作能力良好，可以很好的和团队成员协作</a:t>
            </a:r>
            <a:endParaRPr lang="zh-CN" altLang="en-US"/>
          </a:p>
        </p:txBody>
      </p:sp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6845298" y="3174996"/>
            <a:ext cx="5333996" cy="45466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1209">
                </a:blip>
          <a:srcRect/>
          <a:stretch>
            <a:fillRect/>
          </a:stretch>
        </p:blipFill>
        <p:spPr>
          <a:xfrm rot="0" flipV="0" flipH="0">
            <a:off x="8547347" y="4457850"/>
            <a:ext cx="1981176" cy="1777917"/>
          </a:xfrm>
          <a:prstGeom prst="rect">
            <a:avLst/>
          </a:prstGeom>
        </p:spPr>
      </p:pic>
      <p:pic>
        <p:nvPicPr>
          <p:cNvPr id="12010" name="image 12010"/>
          <p:cNvPicPr>
            <a:picLocks noChangeAspect="1"/>
          </p:cNvPicPr>
          <p:nvPr/>
        </p:nvPicPr>
        <p:blipFill>
          <a:blip r:embed="rId12010">
                </a:blip>
          <a:srcRect/>
          <a:stretch>
            <a:fillRect/>
          </a:stretch>
        </p:blipFill>
        <p:spPr>
          <a:xfrm rot="0" flipV="0" flipH="0">
            <a:off x="6845298" y="7721596"/>
            <a:ext cx="5333996" cy="4546600"/>
          </a:xfrm>
          <a:prstGeom prst="rect">
            <a:avLst/>
          </a:prstGeom>
        </p:spPr>
      </p:pic>
      <p:sp>
        <p:nvSpPr>
          <p:cNvPr id="12011" name="Object 12011"/>
          <p:cNvSpPr txBox="1"/>
          <p:nvPr/>
        </p:nvSpPr>
        <p:spPr>
          <a:xfrm>
            <a:off x="7789068" y="8246225"/>
            <a:ext cx="389275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思维</a:t>
            </a:r>
            <a:endParaRPr lang="zh-CN" altLang="en-US"/>
          </a:p>
        </p:txBody>
      </p:sp>
      <p:sp>
        <p:nvSpPr>
          <p:cNvPr id="12012" name="Object 12012"/>
          <p:cNvSpPr txBox="1"/>
          <p:nvPr/>
        </p:nvSpPr>
        <p:spPr>
          <a:xfrm>
            <a:off x="7770217" y="9461100"/>
            <a:ext cx="39116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较强的逻辑思维能力，能合理安排工作优先级</a:t>
            </a:r>
            <a:endParaRPr lang="zh-CN" altLang="en-US"/>
          </a:p>
        </p:txBody>
      </p:sp>
      <p:pic>
        <p:nvPicPr>
          <p:cNvPr id="12013" name="image 12013"/>
          <p:cNvPicPr>
            <a:picLocks noChangeAspect="1"/>
          </p:cNvPicPr>
          <p:nvPr/>
        </p:nvPicPr>
        <p:blipFill>
          <a:blip r:embed="rId12013">
                </a:blip>
          <a:srcRect/>
          <a:stretch>
            <a:fillRect/>
          </a:stretch>
        </p:blipFill>
        <p:spPr>
          <a:xfrm rot="0" flipV="0" flipH="0">
            <a:off x="12166600" y="3174996"/>
            <a:ext cx="5333996" cy="4546600"/>
          </a:xfrm>
          <a:prstGeom prst="rect">
            <a:avLst/>
          </a:prstGeom>
        </p:spPr>
      </p:pic>
      <p:pic>
        <p:nvPicPr>
          <p:cNvPr id="12014" name="image 12014"/>
          <p:cNvPicPr>
            <a:picLocks noChangeAspect="1"/>
          </p:cNvPicPr>
          <p:nvPr/>
        </p:nvPicPr>
        <p:blipFill>
          <a:blip r:embed="rId12014">
                </a:blip>
          <a:srcRect/>
          <a:stretch>
            <a:fillRect/>
          </a:stretch>
        </p:blipFill>
        <p:spPr>
          <a:xfrm rot="0" flipV="0" flipH="0">
            <a:off x="12166600" y="7721596"/>
            <a:ext cx="5333996" cy="4546600"/>
          </a:xfrm>
          <a:prstGeom prst="rect">
            <a:avLst/>
          </a:prstGeom>
        </p:spPr>
      </p:pic>
      <p:pic>
        <p:nvPicPr>
          <p:cNvPr id="12015" name="image 12015"/>
          <p:cNvPicPr>
            <a:picLocks noChangeAspect="1"/>
          </p:cNvPicPr>
          <p:nvPr/>
        </p:nvPicPr>
        <p:blipFill>
          <a:blip r:embed="rId12015">
                </a:blip>
          <a:srcRect/>
          <a:stretch>
            <a:fillRect/>
          </a:stretch>
        </p:blipFill>
        <p:spPr>
          <a:xfrm rot="0" flipV="0" flipH="0">
            <a:off x="13894342" y="9016867"/>
            <a:ext cx="1928821" cy="1777854"/>
          </a:xfrm>
          <a:prstGeom prst="rect">
            <a:avLst/>
          </a:prstGeom>
        </p:spPr>
      </p:pic>
      <p:sp>
        <p:nvSpPr>
          <p:cNvPr id="12016" name="Object 12016"/>
          <p:cNvSpPr txBox="1"/>
          <p:nvPr/>
        </p:nvSpPr>
        <p:spPr>
          <a:xfrm>
            <a:off x="13014920" y="4035183"/>
            <a:ext cx="382647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语言</a:t>
            </a:r>
            <a:endParaRPr lang="zh-CN" altLang="en-US"/>
          </a:p>
        </p:txBody>
      </p:sp>
      <p:sp>
        <p:nvSpPr>
          <p:cNvPr id="12017" name="Object 12017"/>
          <p:cNvSpPr txBox="1"/>
          <p:nvPr/>
        </p:nvSpPr>
        <p:spPr>
          <a:xfrm>
            <a:off x="13044090" y="5168500"/>
            <a:ext cx="37973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优秀的语言组织能力，可以让我顺畅表达自己的想法</a:t>
            </a:r>
            <a:endParaRPr lang="zh-CN" altLang="en-US"/>
          </a:p>
        </p:txBody>
      </p:sp>
      <p:pic>
        <p:nvPicPr>
          <p:cNvPr id="12018" name="image 12018"/>
          <p:cNvPicPr>
            <a:picLocks noChangeAspect="1"/>
          </p:cNvPicPr>
          <p:nvPr/>
        </p:nvPicPr>
        <p:blipFill>
          <a:blip r:embed="rId12018">
                </a:blip>
          <a:srcRect/>
          <a:stretch>
            <a:fillRect/>
          </a:stretch>
        </p:blipFill>
        <p:spPr>
          <a:xfrm rot="0" flipV="0" flipH="0">
            <a:off x="17487893" y="3174996"/>
            <a:ext cx="5334005" cy="4546600"/>
          </a:xfrm>
          <a:prstGeom prst="rect">
            <a:avLst/>
          </a:prstGeom>
        </p:spPr>
      </p:pic>
      <p:pic>
        <p:nvPicPr>
          <p:cNvPr id="12019" name="image 12019"/>
          <p:cNvPicPr>
            <a:picLocks noChangeAspect="1"/>
          </p:cNvPicPr>
          <p:nvPr/>
        </p:nvPicPr>
        <p:blipFill>
          <a:blip r:embed="rId12019">
                </a:blip>
          <a:srcRect/>
          <a:stretch>
            <a:fillRect/>
          </a:stretch>
        </p:blipFill>
        <p:spPr>
          <a:xfrm rot="0" flipV="0" flipH="0">
            <a:off x="19379846" y="4521622"/>
            <a:ext cx="1549621" cy="1536534"/>
          </a:xfrm>
          <a:prstGeom prst="rect">
            <a:avLst/>
          </a:prstGeom>
        </p:spPr>
      </p:pic>
      <p:pic>
        <p:nvPicPr>
          <p:cNvPr id="12020" name="image 12020"/>
          <p:cNvPicPr>
            <a:picLocks noChangeAspect="1"/>
          </p:cNvPicPr>
          <p:nvPr/>
        </p:nvPicPr>
        <p:blipFill>
          <a:blip r:embed="rId12020">
                </a:blip>
          <a:srcRect/>
          <a:stretch>
            <a:fillRect/>
          </a:stretch>
        </p:blipFill>
        <p:spPr>
          <a:xfrm rot="0" flipV="0" flipH="0">
            <a:off x="17487893" y="7721596"/>
            <a:ext cx="5334005" cy="45466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423929" y="8231144"/>
            <a:ext cx="379029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态度</a:t>
            </a:r>
            <a:endParaRPr lang="zh-CN" altLang="en-US"/>
          </a:p>
        </p:txBody>
      </p:sp>
      <p:sp>
        <p:nvSpPr>
          <p:cNvPr id="12022" name="Object 12022"/>
          <p:cNvSpPr txBox="1"/>
          <p:nvPr/>
        </p:nvSpPr>
        <p:spPr>
          <a:xfrm>
            <a:off x="18397140" y="9466657"/>
            <a:ext cx="4241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责任心与执行力较强，自评工作态度良好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2311392" y="4114795"/>
            <a:ext cx="9398006" cy="3517901"/>
            <a:chOff x="2311392" y="4114795"/>
            <a:chExt cx="9398006" cy="3517901"/>
          </a:xfrm>
        </p:grpSpPr>
        <p:pic>
          <p:nvPicPr>
            <p:cNvPr id="1302" name="image 1302"/>
            <p:cNvPicPr>
              <a:picLocks noChangeAspect="1"/>
            </p:cNvPicPr>
            <p:nvPr/>
          </p:nvPicPr>
          <p:blipFill>
            <a:blip r:embed="rId1302">
                </a:blip>
            <a:srcRect/>
            <a:stretch>
              <a:fillRect/>
            </a:stretch>
          </p:blipFill>
          <p:spPr>
            <a:xfrm rot="0" flipV="0" flipH="0">
              <a:off x="2311392" y="4114795"/>
              <a:ext cx="9398006" cy="3517901"/>
            </a:xfrm>
            <a:prstGeom prst="rect">
              <a:avLst/>
            </a:prstGeom>
          </p:spPr>
        </p:pic>
        <p:pic>
          <p:nvPicPr>
            <p:cNvPr id="1303" name="image 1303"/>
            <p:cNvPicPr>
              <a:picLocks noChangeAspect="1"/>
            </p:cNvPicPr>
            <p:nvPr/>
          </p:nvPicPr>
          <p:blipFill>
            <a:blip r:embed="rId1303">
                </a:blip>
            <a:srcRect/>
            <a:stretch>
              <a:fillRect/>
            </a:stretch>
          </p:blipFill>
          <p:spPr>
            <a:xfrm rot="0" flipV="0" flipH="0">
              <a:off x="10579099" y="4114795"/>
              <a:ext cx="1130298" cy="1130303"/>
            </a:xfrm>
            <a:prstGeom prst="rect">
              <a:avLst/>
            </a:prstGeom>
          </p:spPr>
        </p:pic>
      </p:grpSp>
      <p:sp>
        <p:nvSpPr>
          <p:cNvPr id="1304" name="Object 1304"/>
          <p:cNvSpPr txBox="1"/>
          <p:nvPr/>
        </p:nvSpPr>
        <p:spPr>
          <a:xfrm>
            <a:off x="3197225" y="4673954"/>
            <a:ext cx="520672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基础</a:t>
            </a:r>
            <a:endParaRPr lang="zh-CN" altLang="en-US"/>
          </a:p>
        </p:txBody>
      </p:sp>
      <p:sp>
        <p:nvSpPr>
          <p:cNvPr id="1305" name="Object 1305"/>
          <p:cNvSpPr txBox="1"/>
          <p:nvPr/>
        </p:nvSpPr>
        <p:spPr>
          <a:xfrm>
            <a:off x="3201193" y="5701900"/>
            <a:ext cx="76581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基础知识薄弱，我的专业性仍然处于较低的水准</a:t>
            </a:r>
            <a:endParaRPr lang="zh-CN" altLang="en-US"/>
          </a:p>
        </p:txBody>
      </p:sp>
      <p:grpSp>
        <p:nvGrpSpPr>
          <p:cNvPr id="1306" name="组合 1306"/>
          <p:cNvGrpSpPr/>
          <p:nvPr/>
        </p:nvGrpSpPr>
        <p:grpSpPr>
          <a:xfrm>
            <a:off x="2311392" y="8216896"/>
            <a:ext cx="9398006" cy="3517901"/>
            <a:chOff x="2311392" y="8216896"/>
            <a:chExt cx="9398006" cy="3517901"/>
          </a:xfrm>
        </p:grpSpPr>
        <p:pic>
          <p:nvPicPr>
            <p:cNvPr id="1307" name="image 1307"/>
            <p:cNvPicPr>
              <a:picLocks noChangeAspect="1"/>
            </p:cNvPicPr>
            <p:nvPr/>
          </p:nvPicPr>
          <p:blipFill>
            <a:blip r:embed="rId1307">
                </a:blip>
            <a:srcRect/>
            <a:stretch>
              <a:fillRect/>
            </a:stretch>
          </p:blipFill>
          <p:spPr>
            <a:xfrm rot="0" flipV="0" flipH="0">
              <a:off x="2311392" y="8216896"/>
              <a:ext cx="9398006" cy="3517901"/>
            </a:xfrm>
            <a:prstGeom prst="rect">
              <a:avLst/>
            </a:prstGeom>
          </p:spPr>
        </p:pic>
        <p:pic>
          <p:nvPicPr>
            <p:cNvPr id="1308" name="image 1308"/>
            <p:cNvPicPr>
              <a:picLocks noChangeAspect="1"/>
            </p:cNvPicPr>
            <p:nvPr/>
          </p:nvPicPr>
          <p:blipFill>
            <a:blip r:embed="rId1308">
                </a:blip>
            <a:srcRect/>
            <a:stretch>
              <a:fillRect/>
            </a:stretch>
          </p:blipFill>
          <p:spPr>
            <a:xfrm rot="0" flipV="0" flipH="0">
              <a:off x="10579099" y="8216896"/>
              <a:ext cx="1130298" cy="1130298"/>
            </a:xfrm>
            <a:prstGeom prst="rect">
              <a:avLst/>
            </a:prstGeom>
          </p:spPr>
        </p:pic>
      </p:grpSp>
      <p:sp>
        <p:nvSpPr>
          <p:cNvPr id="1309" name="Object 1309"/>
          <p:cNvSpPr txBox="1"/>
          <p:nvPr/>
        </p:nvSpPr>
        <p:spPr>
          <a:xfrm>
            <a:off x="3205757" y="8722277"/>
            <a:ext cx="4687365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运营</a:t>
            </a:r>
            <a:endParaRPr lang="zh-CN" altLang="en-US"/>
          </a:p>
        </p:txBody>
      </p:sp>
      <p:sp>
        <p:nvSpPr>
          <p:cNvPr id="13010" name="Object 13010"/>
          <p:cNvSpPr txBox="1"/>
          <p:nvPr/>
        </p:nvSpPr>
        <p:spPr>
          <a:xfrm>
            <a:off x="3197820" y="9736333"/>
            <a:ext cx="76581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用户运营能力、活动运营能力、内容运营能力亟待提高</a:t>
            </a:r>
            <a:endParaRPr lang="zh-CN" altLang="en-US"/>
          </a:p>
        </p:txBody>
      </p:sp>
      <p:grpSp>
        <p:nvGrpSpPr>
          <p:cNvPr id="13011" name="组合 13011"/>
          <p:cNvGrpSpPr/>
          <p:nvPr/>
        </p:nvGrpSpPr>
        <p:grpSpPr>
          <a:xfrm>
            <a:off x="12484097" y="4114795"/>
            <a:ext cx="9397997" cy="3517901"/>
            <a:chOff x="12484097" y="4114795"/>
            <a:chExt cx="9397997" cy="3517901"/>
          </a:xfrm>
        </p:grpSpPr>
        <p:pic>
          <p:nvPicPr>
            <p:cNvPr id="13012" name="image 13012"/>
            <p:cNvPicPr>
              <a:picLocks noChangeAspect="1"/>
            </p:cNvPicPr>
            <p:nvPr/>
          </p:nvPicPr>
          <p:blipFill>
            <a:blip r:embed="rId13012">
                </a:blip>
            <a:srcRect/>
            <a:stretch>
              <a:fillRect/>
            </a:stretch>
          </p:blipFill>
          <p:spPr>
            <a:xfrm rot="0" flipV="0" flipH="0">
              <a:off x="12484097" y="4114795"/>
              <a:ext cx="9397997" cy="3517901"/>
            </a:xfrm>
            <a:prstGeom prst="rect">
              <a:avLst/>
            </a:prstGeom>
          </p:spPr>
        </p:pic>
        <p:pic>
          <p:nvPicPr>
            <p:cNvPr id="13013" name="image 13013"/>
            <p:cNvPicPr>
              <a:picLocks noChangeAspect="1"/>
            </p:cNvPicPr>
            <p:nvPr/>
          </p:nvPicPr>
          <p:blipFill>
            <a:blip r:embed="rId13013">
                </a:blip>
            <a:srcRect/>
            <a:stretch>
              <a:fillRect/>
            </a:stretch>
          </p:blipFill>
          <p:spPr>
            <a:xfrm rot="0" flipV="0" flipH="0">
              <a:off x="20751796" y="4114795"/>
              <a:ext cx="1130298" cy="1130303"/>
            </a:xfrm>
            <a:prstGeom prst="rect">
              <a:avLst/>
            </a:prstGeom>
          </p:spPr>
        </p:pic>
      </p:grpSp>
      <p:sp>
        <p:nvSpPr>
          <p:cNvPr id="13014" name="Object 13014"/>
          <p:cNvSpPr txBox="1"/>
          <p:nvPr/>
        </p:nvSpPr>
        <p:spPr>
          <a:xfrm>
            <a:off x="13377862" y="4680700"/>
            <a:ext cx="489196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分析</a:t>
            </a:r>
            <a:endParaRPr lang="zh-CN" altLang="en-US"/>
          </a:p>
        </p:txBody>
      </p:sp>
      <p:sp>
        <p:nvSpPr>
          <p:cNvPr id="13015" name="Object 13015"/>
          <p:cNvSpPr txBox="1"/>
          <p:nvPr/>
        </p:nvSpPr>
        <p:spPr>
          <a:xfrm>
            <a:off x="13376275" y="5699717"/>
            <a:ext cx="76581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数据分析能力较弱，这方面后续需要不断加强</a:t>
            </a:r>
            <a:endParaRPr lang="zh-CN" altLang="en-US"/>
          </a:p>
        </p:txBody>
      </p:sp>
      <p:grpSp>
        <p:nvGrpSpPr>
          <p:cNvPr id="13016" name="组合 13016"/>
          <p:cNvGrpSpPr/>
          <p:nvPr/>
        </p:nvGrpSpPr>
        <p:grpSpPr>
          <a:xfrm>
            <a:off x="12484097" y="8216896"/>
            <a:ext cx="9397997" cy="3517901"/>
            <a:chOff x="12484097" y="8216896"/>
            <a:chExt cx="9397997" cy="3517901"/>
          </a:xfrm>
        </p:grpSpPr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12484097" y="8216896"/>
              <a:ext cx="9397997" cy="3517901"/>
            </a:xfrm>
            <a:prstGeom prst="rect">
              <a:avLst/>
            </a:prstGeom>
          </p:spPr>
        </p:pic>
        <p:pic>
          <p:nvPicPr>
            <p:cNvPr id="13018" name="image 13018"/>
            <p:cNvPicPr>
              <a:picLocks noChangeAspect="1"/>
            </p:cNvPicPr>
            <p:nvPr/>
          </p:nvPicPr>
          <p:blipFill>
            <a:blip r:embed="rId13018">
                </a:blip>
            <a:srcRect/>
            <a:stretch>
              <a:fillRect/>
            </a:stretch>
          </p:blipFill>
          <p:spPr>
            <a:xfrm rot="0" flipV="0" flipH="0">
              <a:off x="20751796" y="8216896"/>
              <a:ext cx="1130298" cy="1130298"/>
            </a:xfrm>
            <a:prstGeom prst="rect">
              <a:avLst/>
            </a:prstGeom>
          </p:spPr>
        </p:pic>
      </p:grpSp>
      <p:sp>
        <p:nvSpPr>
          <p:cNvPr id="13019" name="Object 13019"/>
          <p:cNvSpPr txBox="1"/>
          <p:nvPr/>
        </p:nvSpPr>
        <p:spPr>
          <a:xfrm>
            <a:off x="13378457" y="8724063"/>
            <a:ext cx="5096556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统筹</a:t>
            </a:r>
            <a:endParaRPr lang="zh-CN" altLang="en-US"/>
          </a:p>
        </p:txBody>
      </p:sp>
      <p:sp>
        <p:nvSpPr>
          <p:cNvPr id="13020" name="Object 13020"/>
          <p:cNvSpPr txBox="1"/>
          <p:nvPr/>
        </p:nvSpPr>
        <p:spPr>
          <a:xfrm>
            <a:off x="13374290" y="9737524"/>
            <a:ext cx="76581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项目统筹能力交叉，可能是由于缺乏经验</a:t>
            </a:r>
            <a:endParaRPr lang="zh-CN" altLang="en-US"/>
          </a:p>
        </p:txBody>
      </p:sp>
      <p:sp>
        <p:nvSpPr>
          <p:cNvPr id="13021" name="Object 13021"/>
          <p:cNvSpPr txBox="1"/>
          <p:nvPr/>
        </p:nvSpPr>
        <p:spPr>
          <a:xfrm>
            <a:off x="5055914" y="2781239"/>
            <a:ext cx="14272171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要成为一名优秀的运营，我想我还在这些方面存在着不足</a:t>
            </a:r>
            <a:endParaRPr lang="zh-CN" altLang="en-US"/>
          </a:p>
        </p:txBody>
      </p:sp>
      <p:sp>
        <p:nvSpPr>
          <p:cNvPr id="13022" name="Object 13022"/>
          <p:cNvSpPr txBox="1"/>
          <p:nvPr/>
        </p:nvSpPr>
        <p:spPr>
          <a:xfrm>
            <a:off x="7971769" y="1065331"/>
            <a:ext cx="8440465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不足之处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2077314" y="5661318"/>
            <a:ext cx="5565307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方法论</a:t>
            </a:r>
            <a:endParaRPr lang="zh-CN" altLang="en-US"/>
          </a:p>
        </p:txBody>
      </p:sp>
      <p:sp>
        <p:nvSpPr>
          <p:cNvPr id="1402" name="Object 1402"/>
          <p:cNvSpPr txBox="1"/>
          <p:nvPr/>
        </p:nvSpPr>
        <p:spPr>
          <a:xfrm>
            <a:off x="16798131" y="5677789"/>
            <a:ext cx="562826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效率低</a:t>
            </a:r>
            <a:endParaRPr lang="zh-CN" altLang="en-US"/>
          </a:p>
        </p:txBody>
      </p:sp>
      <p:sp>
        <p:nvSpPr>
          <p:cNvPr id="1403" name="Object 1403"/>
          <p:cNvSpPr txBox="1"/>
          <p:nvPr/>
        </p:nvSpPr>
        <p:spPr>
          <a:xfrm>
            <a:off x="8158560" y="10331346"/>
            <a:ext cx="8114104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精细化运营</a:t>
            </a:r>
            <a:endParaRPr lang="zh-CN" altLang="en-US"/>
          </a:p>
        </p:txBody>
      </p:sp>
      <p:sp>
        <p:nvSpPr>
          <p:cNvPr id="1404" name="Object 1404"/>
          <p:cNvSpPr txBox="1"/>
          <p:nvPr/>
        </p:nvSpPr>
        <p:spPr>
          <a:xfrm>
            <a:off x="7350010" y="2366424"/>
            <a:ext cx="9683983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运营普遍存在三大问题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2207449" y="6905304"/>
            <a:ext cx="54102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6666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运营方式初级，没有形成系统的方法论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16800115" y="6914631"/>
            <a:ext cx="5448300" cy="1130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运营效率缺乏，工作产出效能低</a:t>
            </a:r>
            <a:endParaRPr lang="zh-CN" altLang="en-US"/>
          </a:p>
        </p:txBody>
      </p:sp>
      <p:sp>
        <p:nvSpPr>
          <p:cNvPr id="1407" name="Object 1407"/>
          <p:cNvSpPr txBox="1"/>
          <p:nvPr/>
        </p:nvSpPr>
        <p:spPr>
          <a:xfrm>
            <a:off x="7750968" y="11401501"/>
            <a:ext cx="85217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2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运营没有精细化，平平无奇无特色</a:t>
            </a:r>
            <a:endParaRPr lang="zh-CN" altLang="en-US"/>
          </a:p>
        </p:txBody>
      </p:sp>
      <p:sp>
        <p:nvSpPr>
          <p:cNvPr id="1408" name="Object 1408"/>
          <p:cNvSpPr txBox="1"/>
          <p:nvPr/>
        </p:nvSpPr>
        <p:spPr>
          <a:xfrm>
            <a:off x="7490231" y="1056401"/>
            <a:ext cx="9403537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思考与改进</a:t>
            </a:r>
            <a:endParaRPr lang="zh-CN" altLang="en-US"/>
          </a:p>
        </p:txBody>
      </p:sp>
      <p:grpSp>
        <p:nvGrpSpPr>
          <p:cNvPr id="1409" name="组合 1409"/>
          <p:cNvGrpSpPr/>
          <p:nvPr/>
        </p:nvGrpSpPr>
        <p:grpSpPr>
          <a:xfrm>
            <a:off x="9004202" y="3873540"/>
            <a:ext cx="6515117" cy="6413430"/>
            <a:chOff x="9004202" y="3873540"/>
            <a:chExt cx="6515117" cy="6413430"/>
          </a:xfrm>
        </p:grpSpPr>
        <p:pic>
          <p:nvPicPr>
            <p:cNvPr id="14010" name="image 14010"/>
            <p:cNvPicPr>
              <a:picLocks noChangeAspect="1"/>
            </p:cNvPicPr>
            <p:nvPr/>
          </p:nvPicPr>
          <p:blipFill>
            <a:blip r:embed="rId14010">
                </a:blip>
            <a:srcRect/>
            <a:stretch>
              <a:fillRect/>
            </a:stretch>
          </p:blipFill>
          <p:spPr>
            <a:xfrm rot="0" flipV="0" flipH="0">
              <a:off x="9043972" y="5171011"/>
              <a:ext cx="2604968" cy="3844637"/>
            </a:xfrm>
            <a:prstGeom prst="rect">
              <a:avLst/>
            </a:prstGeom>
          </p:spPr>
        </p:pic>
        <p:pic>
          <p:nvPicPr>
            <p:cNvPr id="14011" name="image 14011"/>
            <p:cNvPicPr>
              <a:picLocks noChangeAspect="1"/>
            </p:cNvPicPr>
            <p:nvPr/>
          </p:nvPicPr>
          <p:blipFill>
            <a:blip r:embed="rId14011">
                </a:blip>
            <a:srcRect/>
            <a:stretch>
              <a:fillRect/>
            </a:stretch>
          </p:blipFill>
          <p:spPr>
            <a:xfrm rot="0" flipV="0" flipH="0">
              <a:off x="11724740" y="3974386"/>
              <a:ext cx="3067515" cy="3212331"/>
            </a:xfrm>
            <a:prstGeom prst="rect">
              <a:avLst/>
            </a:prstGeom>
          </p:spPr>
        </p:pic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14012">
                </a:blip>
            <a:srcRect/>
            <a:stretch>
              <a:fillRect/>
            </a:stretch>
          </p:blipFill>
          <p:spPr>
            <a:xfrm rot="0" flipV="0" flipH="0">
              <a:off x="9368550" y="3873540"/>
              <a:ext cx="4081121" cy="3446659"/>
            </a:xfrm>
            <a:prstGeom prst="rect">
              <a:avLst/>
            </a:prstGeom>
          </p:spPr>
        </p:pic>
        <p:pic>
          <p:nvPicPr>
            <p:cNvPr id="14013" name="image 14013"/>
            <p:cNvPicPr>
              <a:picLocks noChangeAspect="1"/>
            </p:cNvPicPr>
            <p:nvPr/>
          </p:nvPicPr>
          <p:blipFill>
            <a:blip r:embed="rId14013">
                </a:blip>
            <a:srcRect/>
            <a:stretch>
              <a:fillRect/>
            </a:stretch>
          </p:blipFill>
          <p:spPr>
            <a:xfrm rot="0" flipV="0" flipH="0">
              <a:off x="11465526" y="8122669"/>
              <a:ext cx="3586305" cy="1472682"/>
            </a:xfrm>
            <a:prstGeom prst="rect">
              <a:avLst/>
            </a:prstGeom>
          </p:spPr>
        </p:pic>
        <p:pic>
          <p:nvPicPr>
            <p:cNvPr id="14014" name="image 14014"/>
            <p:cNvPicPr>
              <a:picLocks noChangeAspect="1"/>
            </p:cNvPicPr>
            <p:nvPr/>
          </p:nvPicPr>
          <p:blipFill>
            <a:blip r:embed="rId14014">
                </a:blip>
            <a:srcRect/>
            <a:stretch>
              <a:fillRect/>
            </a:stretch>
          </p:blipFill>
          <p:spPr>
            <a:xfrm rot="0" flipV="0" flipH="0">
              <a:off x="12560496" y="5005071"/>
              <a:ext cx="2958822" cy="4583033"/>
            </a:xfrm>
            <a:prstGeom prst="rect">
              <a:avLst/>
            </a:prstGeom>
          </p:spPr>
        </p:pic>
        <p:pic>
          <p:nvPicPr>
            <p:cNvPr id="14015" name="image 14015"/>
            <p:cNvPicPr>
              <a:picLocks noChangeAspect="1"/>
            </p:cNvPicPr>
            <p:nvPr/>
          </p:nvPicPr>
          <p:blipFill>
            <a:blip r:embed="rId14015">
                </a:blip>
            <a:srcRect/>
            <a:stretch>
              <a:fillRect/>
            </a:stretch>
          </p:blipFill>
          <p:spPr>
            <a:xfrm rot="0" flipV="0" flipH="0">
              <a:off x="9004202" y="7490157"/>
              <a:ext cx="4536763" cy="2796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1384293" y="3975095"/>
            <a:ext cx="4292606" cy="6819902"/>
            <a:chOff x="1384293" y="3975095"/>
            <a:chExt cx="4292606" cy="6819902"/>
          </a:xfrm>
        </p:grpSpPr>
        <p:pic>
          <p:nvPicPr>
            <p:cNvPr id="1502" name="image 1502"/>
            <p:cNvPicPr>
              <a:picLocks noChangeAspect="1"/>
            </p:cNvPicPr>
            <p:nvPr/>
          </p:nvPicPr>
          <p:blipFill>
            <a:blip r:embed="rId1502">
                </a:blip>
            <a:srcRect/>
            <a:stretch>
              <a:fillRect/>
            </a:stretch>
          </p:blipFill>
          <p:spPr>
            <a:xfrm rot="0" flipV="0" flipH="0">
              <a:off x="1384293" y="3975095"/>
              <a:ext cx="4292606" cy="6819902"/>
            </a:xfrm>
            <a:prstGeom prst="rect">
              <a:avLst/>
            </a:prstGeom>
          </p:spPr>
        </p:pic>
        <p:pic>
          <p:nvPicPr>
            <p:cNvPr id="1503" name="image 1503"/>
            <p:cNvPicPr>
              <a:picLocks noChangeAspect="1"/>
            </p:cNvPicPr>
            <p:nvPr/>
          </p:nvPicPr>
          <p:blipFill>
            <a:blip r:embed="rId1503">
                </a:blip>
            <a:srcRect/>
            <a:stretch>
              <a:fillRect/>
            </a:stretch>
          </p:blipFill>
          <p:spPr>
            <a:xfrm rot="0" flipV="0" flipH="0">
              <a:off x="4956411" y="3975095"/>
              <a:ext cx="720487" cy="722139"/>
            </a:xfrm>
            <a:prstGeom prst="rect">
              <a:avLst/>
            </a:prstGeom>
          </p:spPr>
        </p:pic>
      </p:grpSp>
      <p:sp>
        <p:nvSpPr>
          <p:cNvPr id="1504" name="Object 1504"/>
          <p:cNvSpPr txBox="1"/>
          <p:nvPr/>
        </p:nvSpPr>
        <p:spPr>
          <a:xfrm>
            <a:off x="1784548" y="4763638"/>
            <a:ext cx="3536746" cy="1295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3333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</a:t>
            </a:r>
            <a:endParaRPr lang="zh-CN" altLang="en-US" sz="4200"/>
          </a:p>
          <a:p>
            <a:pPr algn="l">
              <a:lnSpc>
                <a:spcPct val="103333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的量化 </a:t>
            </a:r>
            <a:endParaRPr lang="zh-CN" altLang="en-US"/>
          </a:p>
        </p:txBody>
      </p:sp>
      <p:sp>
        <p:nvSpPr>
          <p:cNvPr id="1505" name="Object 1505"/>
          <p:cNvSpPr txBox="1"/>
          <p:nvPr/>
        </p:nvSpPr>
        <p:spPr>
          <a:xfrm>
            <a:off x="1767284" y="6895780"/>
            <a:ext cx="36195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合理的量化工作，避免过量或过少工作，每天跟进累计关注数，用户留存以及图文转发等关键数据</a:t>
            </a:r>
            <a:endParaRPr lang="zh-CN" altLang="en-US"/>
          </a:p>
        </p:txBody>
      </p:sp>
      <p:sp>
        <p:nvSpPr>
          <p:cNvPr id="1506" name="Object 1506"/>
          <p:cNvSpPr txBox="1"/>
          <p:nvPr/>
        </p:nvSpPr>
        <p:spPr>
          <a:xfrm>
            <a:off x="7737804" y="1056401"/>
            <a:ext cx="8908389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思考与改进</a:t>
            </a:r>
            <a:endParaRPr lang="zh-CN" altLang="en-US"/>
          </a:p>
        </p:txBody>
      </p:sp>
      <p:pic>
        <p:nvPicPr>
          <p:cNvPr id="1507" name="image 1507"/>
          <p:cNvPicPr>
            <a:picLocks noChangeAspect="1"/>
          </p:cNvPicPr>
          <p:nvPr/>
        </p:nvPicPr>
        <p:blipFill>
          <a:blip r:embed="rId1507">
                </a:blip>
          <a:srcRect/>
          <a:stretch>
            <a:fillRect/>
          </a:stretch>
        </p:blipFill>
        <p:spPr>
          <a:xfrm rot="0" flipV="0" flipH="0">
            <a:off x="1917691" y="6426198"/>
            <a:ext cx="3251207" cy="25399"/>
          </a:xfrm>
          <a:prstGeom prst="rect">
            <a:avLst/>
          </a:prstGeom>
        </p:spPr>
      </p:pic>
      <p:grpSp>
        <p:nvGrpSpPr>
          <p:cNvPr id="1508" name="组合 1508"/>
          <p:cNvGrpSpPr/>
          <p:nvPr/>
        </p:nvGrpSpPr>
        <p:grpSpPr>
          <a:xfrm>
            <a:off x="5816596" y="4737099"/>
            <a:ext cx="4292597" cy="6819898"/>
            <a:chOff x="5816596" y="4737099"/>
            <a:chExt cx="4292597" cy="6819898"/>
          </a:xfrm>
        </p:grpSpPr>
        <p:pic>
          <p:nvPicPr>
            <p:cNvPr id="1509" name="image 1509"/>
            <p:cNvPicPr>
              <a:picLocks noChangeAspect="1"/>
            </p:cNvPicPr>
            <p:nvPr/>
          </p:nvPicPr>
          <p:blipFill>
            <a:blip r:embed="rId1509">
                </a:blip>
            <a:srcRect/>
            <a:stretch>
              <a:fillRect/>
            </a:stretch>
          </p:blipFill>
          <p:spPr>
            <a:xfrm rot="0" flipV="0" flipH="0">
              <a:off x="5816596" y="4737099"/>
              <a:ext cx="4292597" cy="6819898"/>
            </a:xfrm>
            <a:prstGeom prst="rect">
              <a:avLst/>
            </a:prstGeom>
          </p:spPr>
        </p:pic>
        <p:pic>
          <p:nvPicPr>
            <p:cNvPr id="15010" name="image 15010"/>
            <p:cNvPicPr>
              <a:picLocks noChangeAspect="1"/>
            </p:cNvPicPr>
            <p:nvPr/>
          </p:nvPicPr>
          <p:blipFill>
            <a:blip r:embed="rId15010">
                </a:blip>
            <a:srcRect/>
            <a:stretch>
              <a:fillRect/>
            </a:stretch>
          </p:blipFill>
          <p:spPr>
            <a:xfrm rot="0" flipV="0" flipH="0">
              <a:off x="9388714" y="4737099"/>
              <a:ext cx="720479" cy="722134"/>
            </a:xfrm>
            <a:prstGeom prst="rect">
              <a:avLst/>
            </a:prstGeom>
          </p:spPr>
        </p:pic>
      </p:grpSp>
      <p:sp>
        <p:nvSpPr>
          <p:cNvPr id="15011" name="Object 15011"/>
          <p:cNvSpPr txBox="1"/>
          <p:nvPr/>
        </p:nvSpPr>
        <p:spPr>
          <a:xfrm>
            <a:off x="6216253" y="5538933"/>
            <a:ext cx="3537343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阶段目标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的设定</a:t>
            </a:r>
            <a:endParaRPr lang="zh-CN" altLang="en-US"/>
          </a:p>
        </p:txBody>
      </p:sp>
      <p:sp>
        <p:nvSpPr>
          <p:cNvPr id="15012" name="Object 15012"/>
          <p:cNvSpPr txBox="1"/>
          <p:nvPr/>
        </p:nvSpPr>
        <p:spPr>
          <a:xfrm>
            <a:off x="6203354" y="7655200"/>
            <a:ext cx="36195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6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在运营中设立目标，包括长远目标和阶段目标，评估目标的操作性和可实现度，围绕目标去运营公众号</a:t>
            </a:r>
            <a:endParaRPr lang="zh-CN" altLang="en-US"/>
          </a:p>
        </p:txBody>
      </p:sp>
      <p:pic>
        <p:nvPicPr>
          <p:cNvPr id="15013" name="image 15013"/>
          <p:cNvPicPr>
            <a:picLocks noChangeAspect="1"/>
          </p:cNvPicPr>
          <p:nvPr/>
        </p:nvPicPr>
        <p:blipFill>
          <a:blip r:embed="rId15013">
                </a:blip>
          <a:srcRect/>
          <a:stretch>
            <a:fillRect/>
          </a:stretch>
        </p:blipFill>
        <p:spPr>
          <a:xfrm rot="0" flipV="0" flipH="0">
            <a:off x="6349995" y="7188197"/>
            <a:ext cx="3251198" cy="25399"/>
          </a:xfrm>
          <a:prstGeom prst="rect">
            <a:avLst/>
          </a:prstGeom>
        </p:spPr>
      </p:pic>
      <p:grpSp>
        <p:nvGrpSpPr>
          <p:cNvPr id="15014" name="组合 15014"/>
          <p:cNvGrpSpPr/>
          <p:nvPr/>
        </p:nvGrpSpPr>
        <p:grpSpPr>
          <a:xfrm>
            <a:off x="10236196" y="3975095"/>
            <a:ext cx="4292597" cy="6819902"/>
            <a:chOff x="10236196" y="3975095"/>
            <a:chExt cx="4292597" cy="6819902"/>
          </a:xfrm>
        </p:grpSpPr>
        <p:pic>
          <p:nvPicPr>
            <p:cNvPr id="15015" name="image 15015"/>
            <p:cNvPicPr>
              <a:picLocks noChangeAspect="1"/>
            </p:cNvPicPr>
            <p:nvPr/>
          </p:nvPicPr>
          <p:blipFill>
            <a:blip r:embed="rId15015">
                </a:blip>
            <a:srcRect/>
            <a:stretch>
              <a:fillRect/>
            </a:stretch>
          </p:blipFill>
          <p:spPr>
            <a:xfrm rot="0" flipV="0" flipH="0">
              <a:off x="10236196" y="3975095"/>
              <a:ext cx="4292597" cy="6819902"/>
            </a:xfrm>
            <a:prstGeom prst="rect">
              <a:avLst/>
            </a:prstGeom>
          </p:spPr>
        </p:pic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13808314" y="3975095"/>
              <a:ext cx="720479" cy="722139"/>
            </a:xfrm>
            <a:prstGeom prst="rect">
              <a:avLst/>
            </a:prstGeom>
          </p:spPr>
        </p:pic>
      </p:grpSp>
      <p:sp>
        <p:nvSpPr>
          <p:cNvPr id="15017" name="Object 15017"/>
          <p:cNvSpPr txBox="1"/>
          <p:nvPr/>
        </p:nvSpPr>
        <p:spPr>
          <a:xfrm>
            <a:off x="10642401" y="4775941"/>
            <a:ext cx="3530790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计划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与总结</a:t>
            </a:r>
            <a:endParaRPr lang="zh-CN" altLang="en-US"/>
          </a:p>
        </p:txBody>
      </p:sp>
      <p:sp>
        <p:nvSpPr>
          <p:cNvPr id="15018" name="Object 15018"/>
          <p:cNvSpPr txBox="1"/>
          <p:nvPr/>
        </p:nvSpPr>
        <p:spPr>
          <a:xfrm>
            <a:off x="10618787" y="6892803"/>
            <a:ext cx="36195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善于总结复盘，将失败的经历和教训形成可学习可复制的工作经验。在总结中不断优化工作，提高工作效率</a:t>
            </a:r>
            <a:endParaRPr lang="zh-CN" altLang="en-US"/>
          </a:p>
        </p:txBody>
      </p:sp>
      <p:pic>
        <p:nvPicPr>
          <p:cNvPr id="15019" name="image 15019"/>
          <p:cNvPicPr>
            <a:picLocks noChangeAspect="1"/>
          </p:cNvPicPr>
          <p:nvPr/>
        </p:nvPicPr>
        <p:blipFill>
          <a:blip r:embed="rId15019">
                </a:blip>
          <a:srcRect/>
          <a:stretch>
            <a:fillRect/>
          </a:stretch>
        </p:blipFill>
        <p:spPr>
          <a:xfrm rot="0" flipV="0" flipH="0">
            <a:off x="10769595" y="6426198"/>
            <a:ext cx="3251198" cy="25399"/>
          </a:xfrm>
          <a:prstGeom prst="rect">
            <a:avLst/>
          </a:prstGeom>
        </p:spPr>
      </p:pic>
      <p:grpSp>
        <p:nvGrpSpPr>
          <p:cNvPr id="15020" name="组合 15020"/>
          <p:cNvGrpSpPr/>
          <p:nvPr/>
        </p:nvGrpSpPr>
        <p:grpSpPr>
          <a:xfrm>
            <a:off x="14668491" y="4737099"/>
            <a:ext cx="4292606" cy="6819898"/>
            <a:chOff x="14668491" y="4737099"/>
            <a:chExt cx="4292606" cy="6819898"/>
          </a:xfrm>
        </p:grpSpPr>
        <p:pic>
          <p:nvPicPr>
            <p:cNvPr id="15021" name="image 15021"/>
            <p:cNvPicPr>
              <a:picLocks noChangeAspect="1"/>
            </p:cNvPicPr>
            <p:nvPr/>
          </p:nvPicPr>
          <p:blipFill>
            <a:blip r:embed="rId15021">
                </a:blip>
            <a:srcRect/>
            <a:stretch>
              <a:fillRect/>
            </a:stretch>
          </p:blipFill>
          <p:spPr>
            <a:xfrm rot="0" flipV="0" flipH="0">
              <a:off x="14668491" y="4737099"/>
              <a:ext cx="4292606" cy="6819898"/>
            </a:xfrm>
            <a:prstGeom prst="rect">
              <a:avLst/>
            </a:prstGeom>
          </p:spPr>
        </p:pic>
        <p:pic>
          <p:nvPicPr>
            <p:cNvPr id="15022" name="image 15022"/>
            <p:cNvPicPr>
              <a:picLocks noChangeAspect="1"/>
            </p:cNvPicPr>
            <p:nvPr/>
          </p:nvPicPr>
          <p:blipFill>
            <a:blip r:embed="rId15022">
                </a:blip>
            <a:srcRect/>
            <a:stretch>
              <a:fillRect/>
            </a:stretch>
          </p:blipFill>
          <p:spPr>
            <a:xfrm rot="0" flipV="0" flipH="0">
              <a:off x="18240610" y="4737099"/>
              <a:ext cx="720487" cy="722134"/>
            </a:xfrm>
            <a:prstGeom prst="rect">
              <a:avLst/>
            </a:prstGeom>
          </p:spPr>
        </p:pic>
      </p:grpSp>
      <p:sp>
        <p:nvSpPr>
          <p:cNvPr id="15023" name="Object 15023"/>
          <p:cNvSpPr txBox="1"/>
          <p:nvPr/>
        </p:nvSpPr>
        <p:spPr>
          <a:xfrm>
            <a:off x="15073114" y="5542703"/>
            <a:ext cx="3532378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时间安排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合理化</a:t>
            </a:r>
            <a:endParaRPr lang="zh-CN" altLang="en-US"/>
          </a:p>
        </p:txBody>
      </p:sp>
      <p:sp>
        <p:nvSpPr>
          <p:cNvPr id="15024" name="Object 15024"/>
          <p:cNvSpPr txBox="1"/>
          <p:nvPr/>
        </p:nvSpPr>
        <p:spPr>
          <a:xfrm>
            <a:off x="15054064" y="7654803"/>
            <a:ext cx="3619500" cy="180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6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将工作项目化、计划化。区分工作的时间和紧急关系，避免工作时间碎片化</a:t>
            </a:r>
            <a:endParaRPr lang="zh-CN" altLang="en-US"/>
          </a:p>
        </p:txBody>
      </p:sp>
      <p:pic>
        <p:nvPicPr>
          <p:cNvPr id="15025" name="image 15025"/>
          <p:cNvPicPr>
            <a:picLocks noChangeAspect="1"/>
          </p:cNvPicPr>
          <p:nvPr/>
        </p:nvPicPr>
        <p:blipFill>
          <a:blip r:embed="rId15025">
                </a:blip>
          <a:srcRect/>
          <a:stretch>
            <a:fillRect/>
          </a:stretch>
        </p:blipFill>
        <p:spPr>
          <a:xfrm rot="0" flipV="0" flipH="0">
            <a:off x="15201899" y="7188197"/>
            <a:ext cx="3251198" cy="25399"/>
          </a:xfrm>
          <a:prstGeom prst="rect">
            <a:avLst/>
          </a:prstGeom>
        </p:spPr>
      </p:pic>
      <p:grpSp>
        <p:nvGrpSpPr>
          <p:cNvPr id="15026" name="组合 15026"/>
          <p:cNvGrpSpPr/>
          <p:nvPr/>
        </p:nvGrpSpPr>
        <p:grpSpPr>
          <a:xfrm>
            <a:off x="19100795" y="3975095"/>
            <a:ext cx="4292597" cy="6819902"/>
            <a:chOff x="19100795" y="3975095"/>
            <a:chExt cx="4292597" cy="6819902"/>
          </a:xfrm>
        </p:grpSpPr>
        <p:pic>
          <p:nvPicPr>
            <p:cNvPr id="15027" name="image 15027"/>
            <p:cNvPicPr>
              <a:picLocks noChangeAspect="1"/>
            </p:cNvPicPr>
            <p:nvPr/>
          </p:nvPicPr>
          <p:blipFill>
            <a:blip r:embed="rId15027">
                </a:blip>
            <a:srcRect/>
            <a:stretch>
              <a:fillRect/>
            </a:stretch>
          </p:blipFill>
          <p:spPr>
            <a:xfrm rot="0" flipV="0" flipH="0">
              <a:off x="19100795" y="3975095"/>
              <a:ext cx="4292597" cy="6819902"/>
            </a:xfrm>
            <a:prstGeom prst="rect">
              <a:avLst/>
            </a:prstGeom>
          </p:spPr>
        </p:pic>
        <p:pic>
          <p:nvPicPr>
            <p:cNvPr id="15028" name="image 15028"/>
            <p:cNvPicPr>
              <a:picLocks noChangeAspect="1"/>
            </p:cNvPicPr>
            <p:nvPr/>
          </p:nvPicPr>
          <p:blipFill>
            <a:blip r:embed="rId15028">
                </a:blip>
            <a:srcRect/>
            <a:stretch>
              <a:fillRect/>
            </a:stretch>
          </p:blipFill>
          <p:spPr>
            <a:xfrm rot="0" flipV="0" flipH="0">
              <a:off x="22672913" y="3975095"/>
              <a:ext cx="720479" cy="722139"/>
            </a:xfrm>
            <a:prstGeom prst="rect">
              <a:avLst/>
            </a:prstGeom>
          </p:spPr>
        </p:pic>
      </p:grpSp>
      <p:sp>
        <p:nvSpPr>
          <p:cNvPr id="15029" name="Object 15029"/>
          <p:cNvSpPr txBox="1"/>
          <p:nvPr/>
        </p:nvSpPr>
        <p:spPr>
          <a:xfrm>
            <a:off x="19502239" y="4783283"/>
            <a:ext cx="3611562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运营工具</a:t>
            </a:r>
            <a:endParaRPr lang="zh-CN" altLang="en-US" sz="4200"/>
          </a:p>
          <a:p>
            <a:pPr algn="l">
              <a:lnSpc>
                <a:spcPct val="99166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的选择</a:t>
            </a:r>
            <a:endParaRPr lang="zh-CN" altLang="en-US"/>
          </a:p>
        </p:txBody>
      </p:sp>
      <p:sp>
        <p:nvSpPr>
          <p:cNvPr id="15030" name="Object 15030"/>
          <p:cNvSpPr txBox="1"/>
          <p:nvPr/>
        </p:nvSpPr>
        <p:spPr>
          <a:xfrm>
            <a:off x="19494301" y="6895780"/>
            <a:ext cx="36195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善于使用便捷的运营工具去提高工作效率，部门内要及时分享好的运营工具，提高团队的运作效率和流畅度</a:t>
            </a:r>
            <a:endParaRPr lang="zh-CN" altLang="en-US"/>
          </a:p>
        </p:txBody>
      </p:sp>
      <p:pic>
        <p:nvPicPr>
          <p:cNvPr id="15031" name="image 15031"/>
          <p:cNvPicPr>
            <a:picLocks noChangeAspect="1"/>
          </p:cNvPicPr>
          <p:nvPr/>
        </p:nvPicPr>
        <p:blipFill>
          <a:blip r:embed="rId15031">
                </a:blip>
          <a:srcRect/>
          <a:stretch>
            <a:fillRect/>
          </a:stretch>
        </p:blipFill>
        <p:spPr>
          <a:xfrm rot="0" flipV="0" flipH="0">
            <a:off x="19634194" y="6426198"/>
            <a:ext cx="3251198" cy="25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Object 1601"/>
          <p:cNvSpPr txBox="1"/>
          <p:nvPr/>
        </p:nvSpPr>
        <p:spPr>
          <a:xfrm>
            <a:off x="2068710" y="5724240"/>
            <a:ext cx="9018384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规划与展望</a:t>
            </a:r>
            <a:endParaRPr lang="zh-CN" altLang="en-US"/>
          </a:p>
        </p:txBody>
      </p:sp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2247898" y="8432796"/>
            <a:ext cx="8686799" cy="50799"/>
          </a:xfrm>
          <a:prstGeom prst="rect">
            <a:avLst/>
          </a:prstGeom>
        </p:spPr>
      </p:pic>
      <p:sp>
        <p:nvSpPr>
          <p:cNvPr id="1603" name="Object 1603"/>
          <p:cNvSpPr txBox="1"/>
          <p:nvPr/>
        </p:nvSpPr>
        <p:spPr>
          <a:xfrm>
            <a:off x="2132607" y="8953516"/>
            <a:ext cx="91694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阐述我下半年的工作规划和一些执行方案，期待更出色的工作产出和表现</a:t>
            </a:r>
            <a:endParaRPr lang="zh-CN" altLang="en-US"/>
          </a:p>
        </p:txBody>
      </p:sp>
      <p:sp>
        <p:nvSpPr>
          <p:cNvPr id="1604" name="Object 1604"/>
          <p:cNvSpPr txBox="1"/>
          <p:nvPr/>
        </p:nvSpPr>
        <p:spPr>
          <a:xfrm>
            <a:off x="2113756" y="7139257"/>
            <a:ext cx="9188259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Planning and prospect</a:t>
            </a:r>
            <a:endParaRPr lang="zh-CN" altLang="en-US"/>
          </a:p>
        </p:txBody>
      </p:sp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2170420" y="3384522"/>
            <a:ext cx="3043861" cy="1841498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2171693" y="3390896"/>
            <a:ext cx="1828802" cy="1828802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2628752" y="3949601"/>
            <a:ext cx="927353" cy="876393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14122393" y="4178293"/>
            <a:ext cx="10261597" cy="9537699"/>
          </a:xfrm>
          <a:prstGeom prst="rect">
            <a:avLst/>
          </a:prstGeom>
        </p:spPr>
      </p:pic>
      <p:pic>
        <p:nvPicPr>
          <p:cNvPr id="1609" name="image 1609"/>
          <p:cNvPicPr>
            <a:picLocks noChangeAspect="1"/>
          </p:cNvPicPr>
          <p:nvPr/>
        </p:nvPicPr>
        <p:blipFill>
          <a:blip r:embed="rId1609">
                </a:blip>
          <a:srcRect/>
          <a:stretch>
            <a:fillRect/>
          </a:stretch>
        </p:blipFill>
        <p:spPr>
          <a:xfrm rot="0" flipV="0" flipH="0">
            <a:off x="13601700" y="4013200"/>
            <a:ext cx="10058400" cy="782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2006595" y="7200897"/>
            <a:ext cx="5181595" cy="2654302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17525993" y="4419599"/>
            <a:ext cx="5181604" cy="5232399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6489696" y="3251196"/>
            <a:ext cx="6857997" cy="6629403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12852397" y="7073897"/>
            <a:ext cx="5181595" cy="2654302"/>
          </a:xfrm>
          <a:prstGeom prst="rect">
            <a:avLst/>
          </a:prstGeom>
        </p:spPr>
      </p:pic>
      <p:pic>
        <p:nvPicPr>
          <p:cNvPr id="1705" name="image 1705"/>
          <p:cNvPicPr>
            <a:picLocks noChangeAspect="1"/>
          </p:cNvPicPr>
          <p:nvPr/>
        </p:nvPicPr>
        <p:blipFill>
          <a:blip r:embed="rId1705">
                </a:blip>
          <a:srcRect/>
          <a:stretch>
            <a:fillRect/>
          </a:stretch>
        </p:blipFill>
        <p:spPr>
          <a:xfrm rot="0" flipV="0" flipH="0">
            <a:off x="3936992" y="11048998"/>
            <a:ext cx="16509998" cy="126999"/>
          </a:xfrm>
          <a:prstGeom prst="rect">
            <a:avLst/>
          </a:prstGeom>
        </p:spPr>
      </p:pic>
      <p:sp>
        <p:nvSpPr>
          <p:cNvPr id="1706" name="Object 1706"/>
          <p:cNvSpPr txBox="1"/>
          <p:nvPr/>
        </p:nvSpPr>
        <p:spPr>
          <a:xfrm>
            <a:off x="2191886" y="9859430"/>
            <a:ext cx="3735304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用户定位</a:t>
            </a:r>
            <a:endParaRPr lang="zh-CN" altLang="en-US"/>
          </a:p>
        </p:txBody>
      </p:sp>
      <p:sp>
        <p:nvSpPr>
          <p:cNvPr id="1707" name="Object 1707"/>
          <p:cNvSpPr txBox="1"/>
          <p:nvPr/>
        </p:nvSpPr>
        <p:spPr>
          <a:xfrm>
            <a:off x="7293030" y="9949918"/>
            <a:ext cx="4301877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竞品分析</a:t>
            </a:r>
            <a:endParaRPr lang="zh-CN" altLang="en-US"/>
          </a:p>
        </p:txBody>
      </p:sp>
      <p:sp>
        <p:nvSpPr>
          <p:cNvPr id="1708" name="Object 1708"/>
          <p:cNvSpPr txBox="1"/>
          <p:nvPr/>
        </p:nvSpPr>
        <p:spPr>
          <a:xfrm>
            <a:off x="12938337" y="9861613"/>
            <a:ext cx="417099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栏目规划 </a:t>
            </a:r>
            <a:endParaRPr lang="zh-CN" altLang="en-US"/>
          </a:p>
        </p:txBody>
      </p:sp>
      <p:sp>
        <p:nvSpPr>
          <p:cNvPr id="1709" name="Object 1709"/>
          <p:cNvSpPr txBox="1"/>
          <p:nvPr/>
        </p:nvSpPr>
        <p:spPr>
          <a:xfrm>
            <a:off x="18033993" y="9787794"/>
            <a:ext cx="46736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确定内容风格</a:t>
            </a:r>
            <a:endParaRPr lang="zh-CN" altLang="en-US"/>
          </a:p>
        </p:txBody>
      </p:sp>
      <p:sp>
        <p:nvSpPr>
          <p:cNvPr id="17010" name="Object 17010"/>
          <p:cNvSpPr txBox="1"/>
          <p:nvPr/>
        </p:nvSpPr>
        <p:spPr>
          <a:xfrm>
            <a:off x="2411412" y="7846216"/>
            <a:ext cx="45339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明确用户定位和细分人群，提高内容对用户的价值</a:t>
            </a:r>
            <a:endParaRPr lang="zh-CN" altLang="en-US"/>
          </a:p>
        </p:txBody>
      </p:sp>
      <p:sp>
        <p:nvSpPr>
          <p:cNvPr id="17011" name="Object 17011"/>
          <p:cNvSpPr txBox="1"/>
          <p:nvPr/>
        </p:nvSpPr>
        <p:spPr>
          <a:xfrm>
            <a:off x="6964362" y="3616521"/>
            <a:ext cx="6045200" cy="2463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313131"/>
                </a:solidFill>
                <a:latin typeface="OPPOSans-R"/>
                <a:ea typeface="OPPOSans-R"/>
              </a:rPr>
              <a:t>分析竞品目标群体、服务类型、定位、功能介绍、菜单栏设置、内容规划、内容特点、用户互动、活动类型及更新频率、涨粉渠道等等，并分析对比优劣势</a:t>
            </a:r>
            <a:endParaRPr lang="zh-CN" altLang="en-US"/>
          </a:p>
        </p:txBody>
      </p:sp>
      <p:sp>
        <p:nvSpPr>
          <p:cNvPr id="17012" name="Object 17012"/>
          <p:cNvSpPr txBox="1"/>
          <p:nvPr/>
        </p:nvSpPr>
        <p:spPr>
          <a:xfrm>
            <a:off x="13243123" y="7641627"/>
            <a:ext cx="45720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固定栏目化运作，形成特定风格的内容集合</a:t>
            </a:r>
            <a:endParaRPr lang="zh-CN" altLang="en-US"/>
          </a:p>
        </p:txBody>
      </p:sp>
      <p:sp>
        <p:nvSpPr>
          <p:cNvPr id="17013" name="Object 17013"/>
          <p:cNvSpPr txBox="1"/>
          <p:nvPr/>
        </p:nvSpPr>
        <p:spPr>
          <a:xfrm>
            <a:off x="17910968" y="4762100"/>
            <a:ext cx="45720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313131"/>
                </a:solidFill>
                <a:latin typeface="OPPOSans-R"/>
                <a:ea typeface="OPPOSans-R"/>
              </a:rPr>
              <a:t>确定与用户的关系，打造公众号内容专属的人格化属性</a:t>
            </a:r>
            <a:endParaRPr lang="zh-CN" altLang="en-US"/>
          </a:p>
        </p:txBody>
      </p:sp>
      <p:pic>
        <p:nvPicPr>
          <p:cNvPr id="17014" name="image 17014"/>
          <p:cNvPicPr>
            <a:picLocks noChangeAspect="1"/>
          </p:cNvPicPr>
          <p:nvPr/>
        </p:nvPicPr>
        <p:blipFill>
          <a:blip r:embed="rId17014">
                </a:blip>
          <a:srcRect/>
          <a:stretch>
            <a:fillRect/>
          </a:stretch>
        </p:blipFill>
        <p:spPr>
          <a:xfrm rot="0" flipV="0" flipH="0">
            <a:off x="3555994" y="10744198"/>
            <a:ext cx="749300" cy="749299"/>
          </a:xfrm>
          <a:prstGeom prst="rect">
            <a:avLst/>
          </a:prstGeom>
        </p:spPr>
      </p:pic>
      <p:pic>
        <p:nvPicPr>
          <p:cNvPr id="17015" name="image 17015"/>
          <p:cNvPicPr>
            <a:picLocks noChangeAspect="1"/>
          </p:cNvPicPr>
          <p:nvPr/>
        </p:nvPicPr>
        <p:blipFill>
          <a:blip r:embed="rId17015">
                </a:blip>
          <a:srcRect/>
          <a:stretch>
            <a:fillRect/>
          </a:stretch>
        </p:blipFill>
        <p:spPr>
          <a:xfrm rot="0" flipV="0" flipH="0">
            <a:off x="20015196" y="10744198"/>
            <a:ext cx="749300" cy="749299"/>
          </a:xfrm>
          <a:prstGeom prst="rect">
            <a:avLst/>
          </a:prstGeom>
        </p:spPr>
      </p:pic>
      <p:pic>
        <p:nvPicPr>
          <p:cNvPr id="17016" name="image 17016"/>
          <p:cNvPicPr>
            <a:picLocks noChangeAspect="1"/>
          </p:cNvPicPr>
          <p:nvPr/>
        </p:nvPicPr>
        <p:blipFill>
          <a:blip r:embed="rId17016">
                </a:blip>
          <a:srcRect/>
          <a:stretch>
            <a:fillRect/>
          </a:stretch>
        </p:blipFill>
        <p:spPr>
          <a:xfrm rot="0" flipV="0" flipH="0">
            <a:off x="14528798" y="10744198"/>
            <a:ext cx="749300" cy="749299"/>
          </a:xfrm>
          <a:prstGeom prst="rect">
            <a:avLst/>
          </a:prstGeom>
        </p:spPr>
      </p:pic>
      <p:pic>
        <p:nvPicPr>
          <p:cNvPr id="17017" name="image 17017"/>
          <p:cNvPicPr>
            <a:picLocks noChangeAspect="1"/>
          </p:cNvPicPr>
          <p:nvPr/>
        </p:nvPicPr>
        <p:blipFill>
          <a:blip r:embed="rId17017">
                </a:blip>
          <a:srcRect/>
          <a:stretch>
            <a:fillRect/>
          </a:stretch>
        </p:blipFill>
        <p:spPr>
          <a:xfrm rot="0" flipV="0" flipH="0">
            <a:off x="9042392" y="10744198"/>
            <a:ext cx="749300" cy="749299"/>
          </a:xfrm>
          <a:prstGeom prst="rect">
            <a:avLst/>
          </a:prstGeom>
        </p:spPr>
      </p:pic>
      <p:sp>
        <p:nvSpPr>
          <p:cNvPr id="17018" name="Object 17018"/>
          <p:cNvSpPr txBox="1"/>
          <p:nvPr/>
        </p:nvSpPr>
        <p:spPr>
          <a:xfrm>
            <a:off x="7499030" y="1052631"/>
            <a:ext cx="9385938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工作规划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9829796" y="3035296"/>
            <a:ext cx="6019796" cy="4352397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/>
          <a:stretch>
            <a:fillRect/>
          </a:stretch>
        </p:blipFill>
        <p:spPr>
          <a:xfrm rot="0" flipV="0" flipH="0">
            <a:off x="16001993" y="3035296"/>
            <a:ext cx="6019804" cy="88773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16738599" y="4305018"/>
            <a:ext cx="2374870" cy="2210379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9829796" y="7560199"/>
            <a:ext cx="6019796" cy="4352397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10559057" y="4074077"/>
            <a:ext cx="453734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运营能力</a:t>
            </a:r>
            <a:endParaRPr lang="zh-CN" altLang="en-US"/>
          </a:p>
        </p:txBody>
      </p:sp>
      <p:sp>
        <p:nvSpPr>
          <p:cNvPr id="1806" name="Object 1806"/>
          <p:cNvSpPr txBox="1"/>
          <p:nvPr/>
        </p:nvSpPr>
        <p:spPr>
          <a:xfrm>
            <a:off x="10574139" y="8266863"/>
            <a:ext cx="4522266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产品视角</a:t>
            </a:r>
            <a:endParaRPr lang="zh-CN" altLang="en-US"/>
          </a:p>
        </p:txBody>
      </p:sp>
      <p:sp>
        <p:nvSpPr>
          <p:cNvPr id="1807" name="Object 1807"/>
          <p:cNvSpPr txBox="1"/>
          <p:nvPr/>
        </p:nvSpPr>
        <p:spPr>
          <a:xfrm>
            <a:off x="16604257" y="8261307"/>
            <a:ext cx="428553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综合能力</a:t>
            </a:r>
            <a:endParaRPr lang="zh-CN" altLang="en-US"/>
          </a:p>
        </p:txBody>
      </p:sp>
      <p:sp>
        <p:nvSpPr>
          <p:cNvPr id="1808" name="Object 1808"/>
          <p:cNvSpPr txBox="1"/>
          <p:nvPr/>
        </p:nvSpPr>
        <p:spPr>
          <a:xfrm>
            <a:off x="10595371" y="5227039"/>
            <a:ext cx="50038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提升挖掘需求、内容运营、商业化运营能力</a:t>
            </a:r>
            <a:endParaRPr lang="zh-CN" altLang="en-US"/>
          </a:p>
        </p:txBody>
      </p:sp>
      <p:sp>
        <p:nvSpPr>
          <p:cNvPr id="1809" name="Object 1809"/>
          <p:cNvSpPr txBox="1"/>
          <p:nvPr/>
        </p:nvSpPr>
        <p:spPr>
          <a:xfrm>
            <a:off x="10592990" y="9396013"/>
            <a:ext cx="47879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从产品视角看问题，发掘新的问题解决用户需求</a:t>
            </a:r>
            <a:endParaRPr lang="zh-CN" altLang="en-US"/>
          </a:p>
        </p:txBody>
      </p:sp>
      <p:sp>
        <p:nvSpPr>
          <p:cNvPr id="18010" name="Object 18010"/>
          <p:cNvSpPr txBox="1"/>
          <p:nvPr/>
        </p:nvSpPr>
        <p:spPr>
          <a:xfrm>
            <a:off x="16635610" y="9396807"/>
            <a:ext cx="45974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增强自主思考能力，提升资源统筹协调能力</a:t>
            </a:r>
            <a:endParaRPr lang="zh-CN" altLang="en-US"/>
          </a:p>
        </p:txBody>
      </p:sp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-25400" y="3048000"/>
            <a:ext cx="9740900" cy="8877300"/>
          </a:xfrm>
          <a:prstGeom prst="rect">
            <a:avLst/>
          </a:prstGeom>
        </p:spPr>
      </p:pic>
      <p:sp>
        <p:nvSpPr>
          <p:cNvPr id="18012" name="Object 18012"/>
          <p:cNvSpPr txBox="1"/>
          <p:nvPr/>
        </p:nvSpPr>
        <p:spPr>
          <a:xfrm>
            <a:off x="7907626" y="1063148"/>
            <a:ext cx="8568746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提升方向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2717795" y="3746495"/>
            <a:ext cx="6197309" cy="7569202"/>
            <a:chOff x="2717795" y="3746495"/>
            <a:chExt cx="6197309" cy="7569202"/>
          </a:xfrm>
        </p:grpSpPr>
        <p:pic>
          <p:nvPicPr>
            <p:cNvPr id="1902" name="image 1902"/>
            <p:cNvPicPr>
              <a:picLocks noChangeAspect="1"/>
            </p:cNvPicPr>
            <p:nvPr/>
          </p:nvPicPr>
          <p:blipFill>
            <a:blip r:embed="rId1902">
                </a:blip>
            <a:srcRect/>
            <a:stretch>
              <a:fillRect/>
            </a:stretch>
          </p:blipFill>
          <p:spPr>
            <a:xfrm rot="0" flipV="0" flipH="0">
              <a:off x="2717795" y="3746495"/>
              <a:ext cx="5333996" cy="6819902"/>
            </a:xfrm>
            <a:prstGeom prst="rect">
              <a:avLst/>
            </a:prstGeom>
          </p:spPr>
        </p:pic>
        <p:pic>
          <p:nvPicPr>
            <p:cNvPr id="1903" name="image 1903"/>
            <p:cNvPicPr>
              <a:picLocks noChangeAspect="1"/>
            </p:cNvPicPr>
            <p:nvPr/>
          </p:nvPicPr>
          <p:blipFill>
            <a:blip r:embed="rId1903">
                </a:blip>
            <a:srcRect/>
            <a:stretch>
              <a:fillRect/>
            </a:stretch>
          </p:blipFill>
          <p:spPr>
            <a:xfrm rot="0" flipV="0" flipH="0">
              <a:off x="2717795" y="10540998"/>
              <a:ext cx="6197309" cy="774699"/>
            </a:xfrm>
            <a:prstGeom prst="rect">
              <a:avLst/>
            </a:prstGeom>
          </p:spPr>
        </p:pic>
        <p:pic>
          <p:nvPicPr>
            <p:cNvPr id="1904" name="image 1904"/>
            <p:cNvPicPr>
              <a:picLocks noChangeAspect="1"/>
            </p:cNvPicPr>
            <p:nvPr/>
          </p:nvPicPr>
          <p:blipFill>
            <a:blip r:embed="rId1904">
                </a:blip>
            <a:srcRect/>
            <a:stretch>
              <a:fillRect/>
            </a:stretch>
          </p:blipFill>
          <p:spPr>
            <a:xfrm rot="0" flipV="0" flipH="0">
              <a:off x="3585061" y="9004295"/>
              <a:ext cx="5330043" cy="2311402"/>
            </a:xfrm>
            <a:prstGeom prst="rect">
              <a:avLst/>
            </a:prstGeom>
          </p:spPr>
        </p:pic>
        <p:pic>
          <p:nvPicPr>
            <p:cNvPr id="1905" name="image 1905"/>
            <p:cNvPicPr>
              <a:picLocks noChangeAspect="1"/>
            </p:cNvPicPr>
            <p:nvPr/>
          </p:nvPicPr>
          <p:blipFill>
            <a:blip r:embed="rId1905">
                </a:blip>
            <a:srcRect/>
            <a:stretch>
              <a:fillRect/>
            </a:stretch>
          </p:blipFill>
          <p:spPr>
            <a:xfrm rot="0" flipV="0" flipH="0">
              <a:off x="7328075" y="3746495"/>
              <a:ext cx="723716" cy="724058"/>
            </a:xfrm>
            <a:prstGeom prst="rect">
              <a:avLst/>
            </a:prstGeom>
          </p:spPr>
        </p:pic>
        <p:sp>
          <p:nvSpPr>
            <p:cNvPr id="1906" name="Object 1906"/>
            <p:cNvSpPr txBox="1"/>
            <p:nvPr/>
          </p:nvSpPr>
          <p:spPr>
            <a:xfrm>
              <a:off x="4635555" y="9333387"/>
              <a:ext cx="2895847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0" i="0" b="0" dirty="0" smtClean="0" lang="zh-CN">
                  <a:ln w="2381" cmpd="sng">
                    <a:solidFill>
                      <a:srgbClr val="FFFFFF"/>
                    </a:solidFill>
                  </a:ln>
                  <a:solidFill>
                    <a:srgbClr val="535353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  <p:sp>
        <p:nvSpPr>
          <p:cNvPr id="1907" name="Object 1907"/>
          <p:cNvSpPr txBox="1"/>
          <p:nvPr/>
        </p:nvSpPr>
        <p:spPr>
          <a:xfrm>
            <a:off x="3240881" y="4689035"/>
            <a:ext cx="4442918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起步阶段</a:t>
            </a:r>
            <a:endParaRPr lang="zh-CN" altLang="en-US"/>
          </a:p>
        </p:txBody>
      </p:sp>
      <p:grpSp>
        <p:nvGrpSpPr>
          <p:cNvPr id="1908" name="组合 1908"/>
          <p:cNvGrpSpPr/>
          <p:nvPr/>
        </p:nvGrpSpPr>
        <p:grpSpPr>
          <a:xfrm>
            <a:off x="9690099" y="3746495"/>
            <a:ext cx="6197309" cy="7569202"/>
            <a:chOff x="9690099" y="3746495"/>
            <a:chExt cx="6197309" cy="7569202"/>
          </a:xfrm>
        </p:grpSpPr>
        <p:pic>
          <p:nvPicPr>
            <p:cNvPr id="1909" name="image 1909"/>
            <p:cNvPicPr>
              <a:picLocks noChangeAspect="1"/>
            </p:cNvPicPr>
            <p:nvPr/>
          </p:nvPicPr>
          <p:blipFill>
            <a:blip r:embed="rId1909">
                </a:blip>
            <a:srcRect/>
            <a:stretch>
              <a:fillRect/>
            </a:stretch>
          </p:blipFill>
          <p:spPr>
            <a:xfrm rot="0" flipV="0" flipH="0">
              <a:off x="9690099" y="3746495"/>
              <a:ext cx="5333996" cy="6819902"/>
            </a:xfrm>
            <a:prstGeom prst="rect">
              <a:avLst/>
            </a:prstGeom>
          </p:spPr>
        </p:pic>
        <p:pic>
          <p:nvPicPr>
            <p:cNvPr id="19010" name="image 19010"/>
            <p:cNvPicPr>
              <a:picLocks noChangeAspect="1"/>
            </p:cNvPicPr>
            <p:nvPr/>
          </p:nvPicPr>
          <p:blipFill>
            <a:blip r:embed="rId19010">
                </a:blip>
            <a:srcRect/>
            <a:stretch>
              <a:fillRect/>
            </a:stretch>
          </p:blipFill>
          <p:spPr>
            <a:xfrm rot="0" flipV="0" flipH="0">
              <a:off x="14300371" y="3746495"/>
              <a:ext cx="723725" cy="724058"/>
            </a:xfrm>
            <a:prstGeom prst="rect">
              <a:avLst/>
            </a:prstGeom>
          </p:spPr>
        </p:pic>
        <p:pic>
          <p:nvPicPr>
            <p:cNvPr id="19011" name="image 19011"/>
            <p:cNvPicPr>
              <a:picLocks noChangeAspect="1"/>
            </p:cNvPicPr>
            <p:nvPr/>
          </p:nvPicPr>
          <p:blipFill>
            <a:blip r:embed="rId19011">
                </a:blip>
            <a:srcRect/>
            <a:stretch>
              <a:fillRect/>
            </a:stretch>
          </p:blipFill>
          <p:spPr>
            <a:xfrm rot="0" flipV="0" flipH="0">
              <a:off x="9690099" y="10540998"/>
              <a:ext cx="6197309" cy="774699"/>
            </a:xfrm>
            <a:prstGeom prst="rect">
              <a:avLst/>
            </a:prstGeom>
          </p:spPr>
        </p:pic>
        <p:pic>
          <p:nvPicPr>
            <p:cNvPr id="19012" name="image 19012"/>
            <p:cNvPicPr>
              <a:picLocks noChangeAspect="1"/>
            </p:cNvPicPr>
            <p:nvPr/>
          </p:nvPicPr>
          <p:blipFill>
            <a:blip r:embed="rId19012">
                </a:blip>
            <a:srcRect/>
            <a:stretch>
              <a:fillRect/>
            </a:stretch>
          </p:blipFill>
          <p:spPr>
            <a:xfrm rot="0" flipV="0" flipH="0">
              <a:off x="10557357" y="9004295"/>
              <a:ext cx="5330051" cy="2311402"/>
            </a:xfrm>
            <a:prstGeom prst="rect">
              <a:avLst/>
            </a:prstGeom>
          </p:spPr>
        </p:pic>
        <p:sp>
          <p:nvSpPr>
            <p:cNvPr id="19013" name="Object 19013"/>
            <p:cNvSpPr txBox="1"/>
            <p:nvPr/>
          </p:nvSpPr>
          <p:spPr>
            <a:xfrm>
              <a:off x="11366008" y="9333387"/>
              <a:ext cx="3174807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0" i="0" b="0" dirty="0" smtClean="0" lang="zh-CN">
                  <a:ln w="2381" cmpd="sng">
                    <a:solidFill>
                      <a:srgbClr val="535353"/>
                    </a:solidFill>
                  </a:ln>
                  <a:solidFill>
                    <a:srgbClr val="D2D2D2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</p:grpSp>
      <p:sp>
        <p:nvSpPr>
          <p:cNvPr id="19014" name="Object 19014"/>
          <p:cNvSpPr txBox="1"/>
          <p:nvPr/>
        </p:nvSpPr>
        <p:spPr>
          <a:xfrm>
            <a:off x="10303867" y="4689035"/>
            <a:ext cx="403372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初始阶段</a:t>
            </a:r>
            <a:endParaRPr lang="zh-CN" altLang="en-US"/>
          </a:p>
        </p:txBody>
      </p:sp>
      <p:grpSp>
        <p:nvGrpSpPr>
          <p:cNvPr id="19015" name="组合 19015"/>
          <p:cNvGrpSpPr/>
          <p:nvPr/>
        </p:nvGrpSpPr>
        <p:grpSpPr>
          <a:xfrm>
            <a:off x="16713192" y="3746495"/>
            <a:ext cx="6197317" cy="7569202"/>
            <a:chOff x="16713192" y="3746495"/>
            <a:chExt cx="6197317" cy="7569202"/>
          </a:xfrm>
        </p:grpSpPr>
        <p:pic>
          <p:nvPicPr>
            <p:cNvPr id="19016" name="image 19016"/>
            <p:cNvPicPr>
              <a:picLocks noChangeAspect="1"/>
            </p:cNvPicPr>
            <p:nvPr/>
          </p:nvPicPr>
          <p:blipFill>
            <a:blip r:embed="rId19016">
                </a:blip>
            <a:srcRect/>
            <a:stretch>
              <a:fillRect/>
            </a:stretch>
          </p:blipFill>
          <p:spPr>
            <a:xfrm rot="0" flipV="0" flipH="0">
              <a:off x="16713192" y="3746495"/>
              <a:ext cx="5334005" cy="6819902"/>
            </a:xfrm>
            <a:prstGeom prst="rect">
              <a:avLst/>
            </a:prstGeom>
          </p:spPr>
        </p:pic>
        <p:pic>
          <p:nvPicPr>
            <p:cNvPr id="19017" name="image 19017"/>
            <p:cNvPicPr>
              <a:picLocks noChangeAspect="1"/>
            </p:cNvPicPr>
            <p:nvPr/>
          </p:nvPicPr>
          <p:blipFill>
            <a:blip r:embed="rId19017">
                </a:blip>
            <a:srcRect/>
            <a:stretch>
              <a:fillRect/>
            </a:stretch>
          </p:blipFill>
          <p:spPr>
            <a:xfrm rot="0" flipV="0" flipH="0">
              <a:off x="16713192" y="10540998"/>
              <a:ext cx="6197317" cy="774699"/>
            </a:xfrm>
            <a:prstGeom prst="rect">
              <a:avLst/>
            </a:prstGeom>
          </p:spPr>
        </p:pic>
        <p:pic>
          <p:nvPicPr>
            <p:cNvPr id="19018" name="image 19018"/>
            <p:cNvPicPr>
              <a:picLocks noChangeAspect="1"/>
            </p:cNvPicPr>
            <p:nvPr/>
          </p:nvPicPr>
          <p:blipFill>
            <a:blip r:embed="rId19018">
                </a:blip>
            <a:srcRect/>
            <a:stretch>
              <a:fillRect/>
            </a:stretch>
          </p:blipFill>
          <p:spPr>
            <a:xfrm rot="0" flipV="0" flipH="0">
              <a:off x="17580458" y="9004295"/>
              <a:ext cx="5330051" cy="2311402"/>
            </a:xfrm>
            <a:prstGeom prst="rect">
              <a:avLst/>
            </a:prstGeom>
          </p:spPr>
        </p:pic>
        <p:pic>
          <p:nvPicPr>
            <p:cNvPr id="19019" name="image 19019"/>
            <p:cNvPicPr>
              <a:picLocks noChangeAspect="1"/>
            </p:cNvPicPr>
            <p:nvPr/>
          </p:nvPicPr>
          <p:blipFill>
            <a:blip r:embed="rId19019">
                </a:blip>
            <a:srcRect/>
            <a:stretch>
              <a:fillRect/>
            </a:stretch>
          </p:blipFill>
          <p:spPr>
            <a:xfrm rot="0" flipV="0" flipH="0">
              <a:off x="21323472" y="3746495"/>
              <a:ext cx="723725" cy="724058"/>
            </a:xfrm>
            <a:prstGeom prst="rect">
              <a:avLst/>
            </a:prstGeom>
          </p:spPr>
        </p:pic>
        <p:sp>
          <p:nvSpPr>
            <p:cNvPr id="19020" name="Object 19020"/>
            <p:cNvSpPr txBox="1"/>
            <p:nvPr/>
          </p:nvSpPr>
          <p:spPr>
            <a:xfrm>
              <a:off x="18598932" y="9333387"/>
              <a:ext cx="2979953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0" i="0" b="0" dirty="0" smtClean="0" lang="zh-CN">
                  <a:ln w="2381" cmpd="sng">
                    <a:solidFill>
                      <a:srgbClr val="FFFFFF"/>
                    </a:solidFill>
                  </a:ln>
                  <a:solidFill>
                    <a:srgbClr val="535353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</p:grpSp>
      <p:sp>
        <p:nvSpPr>
          <p:cNvPr id="19021" name="Object 19021"/>
          <p:cNvSpPr txBox="1"/>
          <p:nvPr/>
        </p:nvSpPr>
        <p:spPr>
          <a:xfrm>
            <a:off x="17398206" y="4689035"/>
            <a:ext cx="417537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加速阶段</a:t>
            </a:r>
            <a:endParaRPr lang="zh-CN" altLang="en-US"/>
          </a:p>
        </p:txBody>
      </p:sp>
      <p:sp>
        <p:nvSpPr>
          <p:cNvPr id="19022" name="Object 19022"/>
          <p:cNvSpPr txBox="1"/>
          <p:nvPr/>
        </p:nvSpPr>
        <p:spPr>
          <a:xfrm>
            <a:off x="3227784" y="6017217"/>
            <a:ext cx="46736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尝试多种方法（社群、活动、内容营销），并最终确定最优方法，以保持初始用户的不断增长</a:t>
            </a:r>
            <a:endParaRPr lang="zh-CN" altLang="en-US"/>
          </a:p>
        </p:txBody>
      </p:sp>
      <p:sp>
        <p:nvSpPr>
          <p:cNvPr id="19023" name="Object 19023"/>
          <p:cNvSpPr txBox="1"/>
          <p:nvPr/>
        </p:nvSpPr>
        <p:spPr>
          <a:xfrm>
            <a:off x="10287595" y="6017217"/>
            <a:ext cx="42418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继续尝试多种方法，并最终确定最优组合，以保持初始用户的不断增长</a:t>
            </a:r>
            <a:endParaRPr lang="zh-CN" altLang="en-US"/>
          </a:p>
        </p:txBody>
      </p:sp>
      <p:sp>
        <p:nvSpPr>
          <p:cNvPr id="19024" name="Object 19024"/>
          <p:cNvSpPr txBox="1"/>
          <p:nvPr/>
        </p:nvSpPr>
        <p:spPr>
          <a:xfrm>
            <a:off x="17362487" y="6014439"/>
            <a:ext cx="43688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粉丝数量持续上涨， 延续「初始用户」期的推广方法，稳定获取流量</a:t>
            </a:r>
            <a:endParaRPr lang="zh-CN" altLang="en-US"/>
          </a:p>
        </p:txBody>
      </p:sp>
      <p:sp>
        <p:nvSpPr>
          <p:cNvPr id="19025" name="Object 19025"/>
          <p:cNvSpPr txBox="1"/>
          <p:nvPr/>
        </p:nvSpPr>
        <p:spPr>
          <a:xfrm>
            <a:off x="7876150" y="1052433"/>
            <a:ext cx="8631693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运营规划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1625591" y="4914895"/>
            <a:ext cx="4851403" cy="6172203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1409698" y="4686295"/>
            <a:ext cx="4851395" cy="6172203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3200212" y="5397546"/>
            <a:ext cx="1295748" cy="1294985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3200211" y="1107334"/>
            <a:ext cx="17983568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spc="800" dirty="0" smtClean="0" lang="zh-CN">
                <a:ln w="7143" cmpd="sng">
                  <a:solidFill>
                    <a:srgbClr val="DE910A"/>
                  </a:solidFill>
                </a:ln>
                <a:solidFill>
                  <a:srgbClr val="FAB521"/>
                </a:solidFill>
                <a:latin typeface="OPPOSans-H"/>
                <a:ea typeface="OPPOSans-H"/>
              </a:rPr>
              <a:t>CONTENTS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850131" y="7924797"/>
            <a:ext cx="3970527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707070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1625588" y="6981324"/>
            <a:ext cx="441989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2024583" y="8876187"/>
            <a:ext cx="330156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ln w="4762" cmpd="sng">
                  <a:solidFill>
                    <a:srgbClr val="DE910A"/>
                  </a:solidFill>
                </a:ln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7137396" y="4914895"/>
            <a:ext cx="4851395" cy="6172203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6921494" y="4686295"/>
            <a:ext cx="4851403" cy="6172203"/>
          </a:xfrm>
          <a:prstGeom prst="rect">
            <a:avLst/>
          </a:prstGeom>
        </p:spPr>
      </p:pic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8826762" y="5372287"/>
            <a:ext cx="1129910" cy="1231476"/>
          </a:xfrm>
          <a:prstGeom prst="rect">
            <a:avLst/>
          </a:prstGeom>
        </p:spPr>
      </p:pic>
      <p:sp>
        <p:nvSpPr>
          <p:cNvPr id="2011" name="Object 2011"/>
          <p:cNvSpPr txBox="1"/>
          <p:nvPr/>
        </p:nvSpPr>
        <p:spPr>
          <a:xfrm>
            <a:off x="7235027" y="7924797"/>
            <a:ext cx="4224337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707070"/>
                </a:solidFill>
                <a:latin typeface="OPPOSans-R"/>
                <a:ea typeface="OPPOSans-R"/>
              </a:rPr>
              <a:t>About results</a:t>
            </a:r>
            <a:endParaRPr lang="zh-CN" altLang="en-US"/>
          </a:p>
        </p:txBody>
      </p:sp>
      <p:sp>
        <p:nvSpPr>
          <p:cNvPr id="2012" name="Object 2012"/>
          <p:cNvSpPr txBox="1"/>
          <p:nvPr/>
        </p:nvSpPr>
        <p:spPr>
          <a:xfrm>
            <a:off x="7137396" y="6979340"/>
            <a:ext cx="4321962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成果阐述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7585541" y="8876187"/>
            <a:ext cx="333765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ln w="4762" cmpd="sng">
                  <a:solidFill>
                    <a:srgbClr val="DE910A"/>
                  </a:solidFill>
                </a:ln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pic>
        <p:nvPicPr>
          <p:cNvPr id="2014" name="image 2014"/>
          <p:cNvPicPr>
            <a:picLocks noChangeAspect="1"/>
          </p:cNvPicPr>
          <p:nvPr/>
        </p:nvPicPr>
        <p:blipFill>
          <a:blip r:embed="rId2014">
                </a:blip>
          <a:srcRect/>
          <a:stretch>
            <a:fillRect/>
          </a:stretch>
        </p:blipFill>
        <p:spPr>
          <a:xfrm rot="0" flipV="0" flipH="0">
            <a:off x="12585691" y="4914895"/>
            <a:ext cx="4851403" cy="6172203"/>
          </a:xfrm>
          <a:prstGeom prst="rect">
            <a:avLst/>
          </a:prstGeom>
        </p:spPr>
      </p:pic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12369798" y="4686295"/>
            <a:ext cx="4851395" cy="6172203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12671589" y="7959971"/>
            <a:ext cx="4257893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sz="3000" i="0" b="0" dirty="0" smtClean="0" lang="zh-CN">
                <a:solidFill>
                  <a:srgbClr val="707070"/>
                </a:solidFill>
                <a:latin typeface="OPPOSans-R"/>
                <a:ea typeface="OPPOSans-R"/>
              </a:rPr>
              <a:t>Advantages and </a:t>
            </a:r>
            <a:endParaRPr lang="zh-CN" altLang="en-US" sz="3000"/>
          </a:p>
          <a:p>
            <a:pPr algn="ctr">
              <a:lnSpc>
                <a:spcPct val="83333"/>
              </a:lnSpc>
            </a:pPr>
            <a:r>
              <a:rPr sz="3000" i="0" b="0" dirty="0" smtClean="0" lang="zh-CN">
                <a:solidFill>
                  <a:srgbClr val="707070"/>
                </a:solidFill>
                <a:latin typeface="OPPOSans-R"/>
                <a:ea typeface="OPPOSans-R"/>
              </a:rPr>
              <a:t>disadvantages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2585688" y="6982912"/>
            <a:ext cx="4498691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优势与不足</a:t>
            </a:r>
            <a:endParaRPr lang="zh-CN" altLang="en-US"/>
          </a:p>
        </p:txBody>
      </p:sp>
      <p:pic>
        <p:nvPicPr>
          <p:cNvPr id="2018" name="image 2018"/>
          <p:cNvPicPr>
            <a:picLocks noChangeAspect="1"/>
          </p:cNvPicPr>
          <p:nvPr/>
        </p:nvPicPr>
        <p:blipFill>
          <a:blip r:embed="rId2018">
                </a:blip>
          <a:srcRect/>
          <a:stretch>
            <a:fillRect/>
          </a:stretch>
        </p:blipFill>
        <p:spPr>
          <a:xfrm rot="0" flipV="0" flipH="0">
            <a:off x="14249351" y="5384601"/>
            <a:ext cx="1105115" cy="1143178"/>
          </a:xfrm>
          <a:prstGeom prst="rect">
            <a:avLst/>
          </a:prstGeom>
        </p:spPr>
      </p:pic>
      <p:sp>
        <p:nvSpPr>
          <p:cNvPr id="2019" name="Object 2019"/>
          <p:cNvSpPr txBox="1"/>
          <p:nvPr/>
        </p:nvSpPr>
        <p:spPr>
          <a:xfrm>
            <a:off x="13049579" y="8876187"/>
            <a:ext cx="3376281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ln w="4762" cmpd="sng">
                  <a:solidFill>
                    <a:srgbClr val="DE910A"/>
                  </a:solidFill>
                </a:ln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pic>
        <p:nvPicPr>
          <p:cNvPr id="2020" name="image 2020"/>
          <p:cNvPicPr>
            <a:picLocks noChangeAspect="1"/>
          </p:cNvPicPr>
          <p:nvPr/>
        </p:nvPicPr>
        <p:blipFill>
          <a:blip r:embed="rId2020">
                </a:blip>
          <a:srcRect/>
          <a:stretch>
            <a:fillRect/>
          </a:stretch>
        </p:blipFill>
        <p:spPr>
          <a:xfrm rot="0" flipV="0" flipH="0">
            <a:off x="18097496" y="4914895"/>
            <a:ext cx="4851395" cy="6172203"/>
          </a:xfrm>
          <a:prstGeom prst="rect">
            <a:avLst/>
          </a:prstGeom>
        </p:spPr>
      </p:pic>
      <p:pic>
        <p:nvPicPr>
          <p:cNvPr id="2021" name="image 2021"/>
          <p:cNvPicPr>
            <a:picLocks noChangeAspect="1"/>
          </p:cNvPicPr>
          <p:nvPr/>
        </p:nvPicPr>
        <p:blipFill>
          <a:blip r:embed="rId2021">
                </a:blip>
          <a:srcRect/>
          <a:stretch>
            <a:fillRect/>
          </a:stretch>
        </p:blipFill>
        <p:spPr>
          <a:xfrm rot="0" flipV="0" flipH="0">
            <a:off x="17881594" y="4686295"/>
            <a:ext cx="4851403" cy="6172203"/>
          </a:xfrm>
          <a:prstGeom prst="rect">
            <a:avLst/>
          </a:prstGeom>
        </p:spPr>
      </p:pic>
      <p:pic>
        <p:nvPicPr>
          <p:cNvPr id="2022" name="image 2022"/>
          <p:cNvPicPr>
            <a:picLocks noChangeAspect="1"/>
          </p:cNvPicPr>
          <p:nvPr/>
        </p:nvPicPr>
        <p:blipFill>
          <a:blip r:embed="rId2022">
                </a:blip>
          <a:srcRect/>
          <a:stretch>
            <a:fillRect/>
          </a:stretch>
        </p:blipFill>
        <p:spPr>
          <a:xfrm rot="0" flipV="0" flipH="0">
            <a:off x="19735618" y="5422777"/>
            <a:ext cx="1143314" cy="1079616"/>
          </a:xfrm>
          <a:prstGeom prst="rect">
            <a:avLst/>
          </a:prstGeom>
        </p:spPr>
      </p:pic>
      <p:sp>
        <p:nvSpPr>
          <p:cNvPr id="2023" name="Object 2023"/>
          <p:cNvSpPr txBox="1"/>
          <p:nvPr/>
        </p:nvSpPr>
        <p:spPr>
          <a:xfrm>
            <a:off x="18097496" y="7924797"/>
            <a:ext cx="4678349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000" i="0" b="0" dirty="0" smtClean="0" lang="zh-CN">
                <a:solidFill>
                  <a:srgbClr val="707070"/>
                </a:solidFill>
                <a:latin typeface="OPPOSans-R"/>
                <a:ea typeface="OPPOSans-R"/>
              </a:rPr>
              <a:t>Planning and prospect</a:t>
            </a:r>
            <a:endParaRPr lang="zh-CN" altLang="en-US"/>
          </a:p>
        </p:txBody>
      </p:sp>
      <p:sp>
        <p:nvSpPr>
          <p:cNvPr id="2024" name="Object 2024"/>
          <p:cNvSpPr txBox="1"/>
          <p:nvPr/>
        </p:nvSpPr>
        <p:spPr>
          <a:xfrm>
            <a:off x="18097506" y="6984301"/>
            <a:ext cx="443858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60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规划展望</a:t>
            </a:r>
            <a:endParaRPr lang="zh-CN" altLang="en-US"/>
          </a:p>
        </p:txBody>
      </p:sp>
      <p:sp>
        <p:nvSpPr>
          <p:cNvPr id="2025" name="Object 2025"/>
          <p:cNvSpPr txBox="1"/>
          <p:nvPr/>
        </p:nvSpPr>
        <p:spPr>
          <a:xfrm>
            <a:off x="18529903" y="8876187"/>
            <a:ext cx="358399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00" i="0" b="0" dirty="0" smtClean="0" lang="zh-CN">
                <a:ln w="4762" cmpd="sng">
                  <a:solidFill>
                    <a:srgbClr val="DE910A"/>
                  </a:solidFill>
                </a:ln>
                <a:solidFill>
                  <a:srgbClr val="FFFFFF"/>
                </a:solidFill>
                <a:latin typeface="OPPOSans-B"/>
                <a:ea typeface="OPPOSans-B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2001">
                </a:blip>
          <a:srcRect/>
          <a:stretch>
            <a:fillRect/>
          </a:stretch>
        </p:blipFill>
        <p:spPr>
          <a:xfrm rot="0" flipV="0" flipH="0">
            <a:off x="10325096" y="3543295"/>
            <a:ext cx="11645899" cy="2387602"/>
          </a:xfrm>
          <a:prstGeom prst="rect">
            <a:avLst/>
          </a:prstGeom>
        </p:spPr>
      </p:pic>
      <p:pic>
        <p:nvPicPr>
          <p:cNvPr id="2002" name="image 2002"/>
          <p:cNvPicPr>
            <a:picLocks noChangeAspect="1"/>
          </p:cNvPicPr>
          <p:nvPr/>
        </p:nvPicPr>
        <p:blipFill>
          <a:blip r:embed="rId2002">
                </a:blip>
          <a:srcRect/>
          <a:stretch>
            <a:fillRect/>
          </a:stretch>
        </p:blipFill>
        <p:spPr>
          <a:xfrm rot="0" flipV="0" flipH="0">
            <a:off x="-25400" y="3543295"/>
            <a:ext cx="6362692" cy="2387602"/>
          </a:xfrm>
          <a:prstGeom prst="rect">
            <a:avLst/>
          </a:prstGeom>
        </p:spPr>
      </p:pic>
      <p:pic>
        <p:nvPicPr>
          <p:cNvPr id="2003" name="image 2003"/>
          <p:cNvPicPr>
            <a:picLocks noChangeAspect="1"/>
          </p:cNvPicPr>
          <p:nvPr/>
        </p:nvPicPr>
        <p:blipFill>
          <a:blip r:embed="rId2003">
                </a:blip>
          <a:srcRect/>
          <a:stretch>
            <a:fillRect/>
          </a:stretch>
        </p:blipFill>
        <p:spPr>
          <a:xfrm rot="0" flipV="0" flipH="0">
            <a:off x="4343334" y="4102006"/>
            <a:ext cx="1156017" cy="1156013"/>
          </a:xfrm>
          <a:prstGeom prst="rect">
            <a:avLst/>
          </a:prstGeom>
        </p:spPr>
      </p:pic>
      <p:pic>
        <p:nvPicPr>
          <p:cNvPr id="2004" name="image 2004"/>
          <p:cNvPicPr>
            <a:picLocks noChangeAspect="1"/>
          </p:cNvPicPr>
          <p:nvPr/>
        </p:nvPicPr>
        <p:blipFill>
          <a:blip r:embed="rId2004">
                </a:blip>
          <a:srcRect/>
          <a:stretch>
            <a:fillRect/>
          </a:stretch>
        </p:blipFill>
        <p:spPr>
          <a:xfrm rot="0" flipV="0" flipH="0">
            <a:off x="-25400" y="6476997"/>
            <a:ext cx="6362692" cy="2387597"/>
          </a:xfrm>
          <a:prstGeom prst="rect">
            <a:avLst/>
          </a:prstGeom>
        </p:spPr>
      </p:pic>
      <p:pic>
        <p:nvPicPr>
          <p:cNvPr id="2005" name="image 2005"/>
          <p:cNvPicPr>
            <a:picLocks noChangeAspect="1"/>
          </p:cNvPicPr>
          <p:nvPr/>
        </p:nvPicPr>
        <p:blipFill>
          <a:blip r:embed="rId2005">
                </a:blip>
          <a:srcRect/>
          <a:stretch>
            <a:fillRect/>
          </a:stretch>
        </p:blipFill>
        <p:spPr>
          <a:xfrm rot="0" flipV="0" flipH="0">
            <a:off x="-25400" y="9385299"/>
            <a:ext cx="6362692" cy="2387597"/>
          </a:xfrm>
          <a:prstGeom prst="rect">
            <a:avLst/>
          </a:prstGeom>
        </p:spPr>
      </p:pic>
      <p:pic>
        <p:nvPicPr>
          <p:cNvPr id="2006" name="image 2006"/>
          <p:cNvPicPr>
            <a:picLocks noChangeAspect="1"/>
          </p:cNvPicPr>
          <p:nvPr/>
        </p:nvPicPr>
        <p:blipFill>
          <a:blip r:embed="rId2006">
                </a:blip>
          <a:srcRect/>
          <a:stretch>
            <a:fillRect/>
          </a:stretch>
        </p:blipFill>
        <p:spPr>
          <a:xfrm rot="0" flipV="0" flipH="0">
            <a:off x="4381394" y="10172694"/>
            <a:ext cx="1092240" cy="888989"/>
          </a:xfrm>
          <a:prstGeom prst="rect">
            <a:avLst/>
          </a:prstGeom>
        </p:spPr>
      </p:pic>
      <p:pic>
        <p:nvPicPr>
          <p:cNvPr id="2007" name="image 2007"/>
          <p:cNvPicPr>
            <a:picLocks noChangeAspect="1"/>
          </p:cNvPicPr>
          <p:nvPr/>
        </p:nvPicPr>
        <p:blipFill>
          <a:blip r:embed="rId2007">
                </a:blip>
          <a:srcRect/>
          <a:stretch>
            <a:fillRect/>
          </a:stretch>
        </p:blipFill>
        <p:spPr>
          <a:xfrm rot="0" flipV="0" flipH="0">
            <a:off x="10325096" y="6476997"/>
            <a:ext cx="11645899" cy="2387597"/>
          </a:xfrm>
          <a:prstGeom prst="rect">
            <a:avLst/>
          </a:prstGeom>
        </p:spPr>
      </p:pic>
      <p:sp>
        <p:nvSpPr>
          <p:cNvPr id="2008" name="Object 2008"/>
          <p:cNvSpPr txBox="1"/>
          <p:nvPr/>
        </p:nvSpPr>
        <p:spPr>
          <a:xfrm>
            <a:off x="10711259" y="3701243"/>
            <a:ext cx="596374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初级运营</a:t>
            </a:r>
            <a:endParaRPr lang="zh-CN" altLang="en-US"/>
          </a:p>
        </p:txBody>
      </p:sp>
      <p:sp>
        <p:nvSpPr>
          <p:cNvPr id="2009" name="Object 2009"/>
          <p:cNvSpPr txBox="1"/>
          <p:nvPr/>
        </p:nvSpPr>
        <p:spPr>
          <a:xfrm>
            <a:off x="10678715" y="6685743"/>
            <a:ext cx="57412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中级运营</a:t>
            </a:r>
            <a:endParaRPr lang="zh-CN" altLang="en-US"/>
          </a:p>
        </p:txBody>
      </p:sp>
      <p:sp>
        <p:nvSpPr>
          <p:cNvPr id="20010" name="Object 20010"/>
          <p:cNvSpPr txBox="1"/>
          <p:nvPr/>
        </p:nvSpPr>
        <p:spPr>
          <a:xfrm>
            <a:off x="10720387" y="4479724"/>
            <a:ext cx="111379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磨练基本技能，做到熟悉后台操作，熟练掌握运营基本操作比如搜集整理素材、信息整合、推文发送等</a:t>
            </a:r>
            <a:endParaRPr lang="zh-CN" altLang="en-US"/>
          </a:p>
        </p:txBody>
      </p:sp>
      <p:sp>
        <p:nvSpPr>
          <p:cNvPr id="20011" name="Object 20011"/>
          <p:cNvSpPr txBox="1"/>
          <p:nvPr/>
        </p:nvSpPr>
        <p:spPr>
          <a:xfrm>
            <a:off x="10723959" y="7531116"/>
            <a:ext cx="111379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三年内学习沉淀，运用方法论去使自己会的东西发挥更大的作用</a:t>
            </a:r>
            <a:endParaRPr lang="zh-CN" altLang="en-US"/>
          </a:p>
        </p:txBody>
      </p:sp>
      <p:sp>
        <p:nvSpPr>
          <p:cNvPr id="20012" name="Object 20012"/>
          <p:cNvSpPr txBox="1"/>
          <p:nvPr/>
        </p:nvSpPr>
        <p:spPr>
          <a:xfrm>
            <a:off x="8395111" y="1062156"/>
            <a:ext cx="7593768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自身规划</a:t>
            </a:r>
            <a:endParaRPr lang="zh-CN" altLang="en-US"/>
          </a:p>
        </p:txBody>
      </p:sp>
      <p:sp>
        <p:nvSpPr>
          <p:cNvPr id="20013" name="Object 20013"/>
          <p:cNvSpPr txBox="1"/>
          <p:nvPr/>
        </p:nvSpPr>
        <p:spPr>
          <a:xfrm>
            <a:off x="7005713" y="3323507"/>
            <a:ext cx="3319373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01</a:t>
            </a:r>
            <a:endParaRPr lang="zh-CN" altLang="en-US"/>
          </a:p>
        </p:txBody>
      </p:sp>
      <p:sp>
        <p:nvSpPr>
          <p:cNvPr id="20014" name="Object 20014"/>
          <p:cNvSpPr txBox="1"/>
          <p:nvPr/>
        </p:nvSpPr>
        <p:spPr>
          <a:xfrm>
            <a:off x="7005713" y="6257207"/>
            <a:ext cx="3319373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02</a:t>
            </a:r>
            <a:endParaRPr lang="zh-CN" altLang="en-US"/>
          </a:p>
        </p:txBody>
      </p:sp>
      <p:pic>
        <p:nvPicPr>
          <p:cNvPr id="20015" name="image 20015"/>
          <p:cNvPicPr>
            <a:picLocks noChangeAspect="1"/>
          </p:cNvPicPr>
          <p:nvPr/>
        </p:nvPicPr>
        <p:blipFill>
          <a:blip r:embed="rId20015">
                </a:blip>
          <a:srcRect/>
          <a:stretch>
            <a:fillRect/>
          </a:stretch>
        </p:blipFill>
        <p:spPr>
          <a:xfrm rot="0" flipV="0" flipH="0">
            <a:off x="10325096" y="9385299"/>
            <a:ext cx="11645899" cy="2387597"/>
          </a:xfrm>
          <a:prstGeom prst="rect">
            <a:avLst/>
          </a:prstGeom>
        </p:spPr>
      </p:pic>
      <p:sp>
        <p:nvSpPr>
          <p:cNvPr id="20016" name="Object 20016"/>
          <p:cNvSpPr txBox="1"/>
          <p:nvPr/>
        </p:nvSpPr>
        <p:spPr>
          <a:xfrm>
            <a:off x="10686851" y="9594043"/>
            <a:ext cx="5224049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1F1F1F"/>
                </a:solidFill>
                <a:latin typeface="OPPOSans-B"/>
                <a:ea typeface="OPPOSans-B"/>
              </a:rPr>
              <a:t>高级运营</a:t>
            </a:r>
            <a:endParaRPr lang="zh-CN" altLang="en-US"/>
          </a:p>
        </p:txBody>
      </p:sp>
      <p:sp>
        <p:nvSpPr>
          <p:cNvPr id="20017" name="Object 20017"/>
          <p:cNvSpPr txBox="1"/>
          <p:nvPr/>
        </p:nvSpPr>
        <p:spPr>
          <a:xfrm>
            <a:off x="10720387" y="10439416"/>
            <a:ext cx="109728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4D4D4D"/>
                </a:solidFill>
                <a:latin typeface="OPPOSans-R"/>
                <a:ea typeface="OPPOSans-R"/>
              </a:rPr>
              <a:t>5年内能独立带领自己的项目团队，聚焦资源整合完成项目实施和交付工作</a:t>
            </a:r>
            <a:endParaRPr lang="zh-CN" altLang="en-US"/>
          </a:p>
        </p:txBody>
      </p:sp>
      <p:sp>
        <p:nvSpPr>
          <p:cNvPr id="20018" name="Object 20018"/>
          <p:cNvSpPr txBox="1"/>
          <p:nvPr/>
        </p:nvSpPr>
        <p:spPr>
          <a:xfrm>
            <a:off x="7005713" y="9165507"/>
            <a:ext cx="3319373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80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03</a:t>
            </a:r>
            <a:endParaRPr lang="zh-CN" altLang="en-US"/>
          </a:p>
        </p:txBody>
      </p:sp>
      <p:pic>
        <p:nvPicPr>
          <p:cNvPr id="20019" name="image 20019"/>
          <p:cNvPicPr>
            <a:picLocks noChangeAspect="1"/>
          </p:cNvPicPr>
          <p:nvPr/>
        </p:nvPicPr>
        <p:blipFill>
          <a:blip r:embed="rId20019">
                </a:blip>
          <a:srcRect/>
          <a:stretch>
            <a:fillRect/>
          </a:stretch>
        </p:blipFill>
        <p:spPr>
          <a:xfrm rot="0" flipV="0" flipH="0">
            <a:off x="4305240" y="7086686"/>
            <a:ext cx="1257208" cy="1206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image 2101"/>
          <p:cNvPicPr>
            <a:picLocks noChangeAspect="1"/>
          </p:cNvPicPr>
          <p:nvPr/>
        </p:nvPicPr>
        <p:blipFill>
          <a:blip r:embed="rId2101">
                </a:blip>
          <a:srcRect/>
          <a:stretch>
            <a:fillRect/>
          </a:stretch>
        </p:blipFill>
        <p:spPr>
          <a:xfrm rot="0" flipV="0" flipH="0">
            <a:off x="8889999" y="2920996"/>
            <a:ext cx="15493998" cy="7696202"/>
          </a:xfrm>
          <a:prstGeom prst="rect">
            <a:avLst/>
          </a:prstGeom>
        </p:spPr>
      </p:pic>
      <p:pic>
        <p:nvPicPr>
          <p:cNvPr id="2102" name="image 2102"/>
          <p:cNvPicPr>
            <a:picLocks noChangeAspect="1"/>
          </p:cNvPicPr>
          <p:nvPr/>
        </p:nvPicPr>
        <p:blipFill>
          <a:blip r:embed="rId2102">
                </a:blip>
          <a:srcRect/>
          <a:stretch>
            <a:fillRect/>
          </a:stretch>
        </p:blipFill>
        <p:spPr>
          <a:xfrm rot="0" flipV="0" flipH="0">
            <a:off x="-6" y="2920996"/>
            <a:ext cx="1879599" cy="7696202"/>
          </a:xfrm>
          <a:prstGeom prst="rect">
            <a:avLst/>
          </a:prstGeom>
        </p:spPr>
      </p:pic>
      <p:pic>
        <p:nvPicPr>
          <p:cNvPr id="2103" name="image 2103"/>
          <p:cNvPicPr>
            <a:picLocks noChangeAspect="1"/>
          </p:cNvPicPr>
          <p:nvPr/>
        </p:nvPicPr>
        <p:blipFill>
          <a:blip r:embed="rId2103">
                </a:blip>
          <a:srcRect/>
          <a:stretch>
            <a:fillRect/>
          </a:stretch>
        </p:blipFill>
        <p:spPr>
          <a:xfrm rot="0" flipV="0" flipH="0">
            <a:off x="10490195" y="4762499"/>
            <a:ext cx="317496" cy="317495"/>
          </a:xfrm>
          <a:prstGeom prst="rect">
            <a:avLst/>
          </a:prstGeom>
        </p:spPr>
      </p:pic>
      <p:pic>
        <p:nvPicPr>
          <p:cNvPr id="2104" name="image 2104"/>
          <p:cNvPicPr>
            <a:picLocks noChangeAspect="1"/>
          </p:cNvPicPr>
          <p:nvPr/>
        </p:nvPicPr>
        <p:blipFill>
          <a:blip r:embed="rId2104">
                </a:blip>
          <a:srcRect/>
          <a:stretch>
            <a:fillRect/>
          </a:stretch>
        </p:blipFill>
        <p:spPr>
          <a:xfrm rot="0" flipV="0" flipH="0">
            <a:off x="10490195" y="5981698"/>
            <a:ext cx="317496" cy="317495"/>
          </a:xfrm>
          <a:prstGeom prst="rect">
            <a:avLst/>
          </a:prstGeom>
        </p:spPr>
      </p:pic>
      <p:pic>
        <p:nvPicPr>
          <p:cNvPr id="2105" name="image 2105"/>
          <p:cNvPicPr>
            <a:picLocks noChangeAspect="1"/>
          </p:cNvPicPr>
          <p:nvPr/>
        </p:nvPicPr>
        <p:blipFill>
          <a:blip r:embed="rId2105">
                </a:blip>
          <a:srcRect/>
          <a:stretch>
            <a:fillRect/>
          </a:stretch>
        </p:blipFill>
        <p:spPr>
          <a:xfrm rot="0" flipV="0" flipH="0">
            <a:off x="10490195" y="7188192"/>
            <a:ext cx="317496" cy="317504"/>
          </a:xfrm>
          <a:prstGeom prst="rect">
            <a:avLst/>
          </a:prstGeom>
        </p:spPr>
      </p:pic>
      <p:pic>
        <p:nvPicPr>
          <p:cNvPr id="2106" name="image 2106"/>
          <p:cNvPicPr>
            <a:picLocks noChangeAspect="1"/>
          </p:cNvPicPr>
          <p:nvPr/>
        </p:nvPicPr>
        <p:blipFill>
          <a:blip r:embed="rId2106">
                </a:blip>
          <a:srcRect/>
          <a:stretch>
            <a:fillRect/>
          </a:stretch>
        </p:blipFill>
        <p:spPr>
          <a:xfrm rot="0" flipV="0" flipH="0">
            <a:off x="10490195" y="8407391"/>
            <a:ext cx="317496" cy="317504"/>
          </a:xfrm>
          <a:prstGeom prst="rect">
            <a:avLst/>
          </a:prstGeom>
        </p:spPr>
      </p:pic>
      <p:sp>
        <p:nvSpPr>
          <p:cNvPr id="2107" name="Object 2107"/>
          <p:cNvSpPr txBox="1"/>
          <p:nvPr/>
        </p:nvSpPr>
        <p:spPr>
          <a:xfrm>
            <a:off x="10895409" y="4496184"/>
            <a:ext cx="1145512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4D4D4D"/>
                </a:solidFill>
                <a:latin typeface="OPPOSans-M"/>
                <a:ea typeface="OPPOSans-M"/>
              </a:rPr>
              <a:t>确立定位，学会给公众号打标签</a:t>
            </a:r>
            <a:endParaRPr lang="zh-CN" altLang="en-US"/>
          </a:p>
        </p:txBody>
      </p:sp>
      <p:sp>
        <p:nvSpPr>
          <p:cNvPr id="2108" name="Object 2108"/>
          <p:cNvSpPr txBox="1"/>
          <p:nvPr/>
        </p:nvSpPr>
        <p:spPr>
          <a:xfrm>
            <a:off x="10891043" y="5706851"/>
            <a:ext cx="11579332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4D4D4D"/>
                </a:solidFill>
                <a:latin typeface="OPPOSans-M"/>
                <a:ea typeface="OPPOSans-M"/>
              </a:rPr>
              <a:t>学会分享，是做好公众号的关键点</a:t>
            </a:r>
            <a:endParaRPr lang="zh-CN" altLang="en-US"/>
          </a:p>
        </p:txBody>
      </p:sp>
      <p:sp>
        <p:nvSpPr>
          <p:cNvPr id="2109" name="Object 2109"/>
          <p:cNvSpPr txBox="1"/>
          <p:nvPr/>
        </p:nvSpPr>
        <p:spPr>
          <a:xfrm>
            <a:off x="10903346" y="6920693"/>
            <a:ext cx="1156703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4D4D4D"/>
                </a:solidFill>
                <a:latin typeface="OPPOSans-M"/>
                <a:ea typeface="OPPOSans-M"/>
              </a:rPr>
              <a:t>注意时效性，利用时下热点</a:t>
            </a:r>
            <a:endParaRPr lang="zh-CN" altLang="en-US"/>
          </a:p>
        </p:txBody>
      </p:sp>
      <p:sp>
        <p:nvSpPr>
          <p:cNvPr id="21010" name="Object 21010"/>
          <p:cNvSpPr txBox="1"/>
          <p:nvPr/>
        </p:nvSpPr>
        <p:spPr>
          <a:xfrm>
            <a:off x="10914459" y="8129971"/>
            <a:ext cx="1155592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4D4D4D"/>
                </a:solidFill>
                <a:latin typeface="OPPOSans-M"/>
                <a:ea typeface="OPPOSans-M"/>
              </a:rPr>
              <a:t>做好资料报备，可以防止账号丢失</a:t>
            </a:r>
            <a:endParaRPr lang="zh-CN" altLang="en-US"/>
          </a:p>
        </p:txBody>
      </p:sp>
      <p:sp>
        <p:nvSpPr>
          <p:cNvPr id="21011" name="Object 21011"/>
          <p:cNvSpPr txBox="1"/>
          <p:nvPr/>
        </p:nvSpPr>
        <p:spPr>
          <a:xfrm>
            <a:off x="2404365" y="5712340"/>
            <a:ext cx="6001186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个人感悟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image 2201"/>
          <p:cNvPicPr>
            <a:picLocks noChangeAspect="1"/>
          </p:cNvPicPr>
          <p:nvPr/>
        </p:nvPicPr>
        <p:blipFill>
          <a:blip r:embed="rId2201">
                </a:blip>
          <a:srcRect/>
          <a:stretch>
            <a:fillRect/>
          </a:stretch>
        </p:blipFill>
        <p:spPr>
          <a:xfrm rot="0" flipV="0" flipH="0">
            <a:off x="1013438" y="891737"/>
            <a:ext cx="11602610" cy="6768820"/>
          </a:xfrm>
          <a:prstGeom prst="rect">
            <a:avLst/>
          </a:prstGeom>
        </p:spPr>
      </p:pic>
      <p:pic>
        <p:nvPicPr>
          <p:cNvPr id="2202" name="image 2202"/>
          <p:cNvPicPr>
            <a:picLocks noChangeAspect="1"/>
          </p:cNvPicPr>
          <p:nvPr/>
        </p:nvPicPr>
        <p:blipFill>
          <a:blip r:embed="rId2202">
                </a:blip>
          <a:srcRect/>
          <a:stretch>
            <a:fillRect/>
          </a:stretch>
        </p:blipFill>
        <p:spPr>
          <a:xfrm rot="0" flipV="0" flipH="0">
            <a:off x="1013438" y="743571"/>
            <a:ext cx="7887301" cy="3556124"/>
          </a:xfrm>
          <a:prstGeom prst="rect">
            <a:avLst/>
          </a:prstGeom>
        </p:spPr>
      </p:pic>
      <p:pic>
        <p:nvPicPr>
          <p:cNvPr id="2203" name="image 2203"/>
          <p:cNvPicPr>
            <a:picLocks noChangeAspect="1"/>
          </p:cNvPicPr>
          <p:nvPr/>
        </p:nvPicPr>
        <p:blipFill>
          <a:blip r:embed="rId2203">
                </a:blip>
          <a:srcRect/>
          <a:stretch>
            <a:fillRect/>
          </a:stretch>
        </p:blipFill>
        <p:spPr>
          <a:xfrm rot="0" flipV="0" flipH="0">
            <a:off x="12781389" y="1068798"/>
            <a:ext cx="11602610" cy="6571522"/>
          </a:xfrm>
          <a:prstGeom prst="rect">
            <a:avLst/>
          </a:prstGeom>
        </p:spPr>
      </p:pic>
      <p:pic>
        <p:nvPicPr>
          <p:cNvPr id="2204" name="image 2204"/>
          <p:cNvPicPr>
            <a:picLocks noChangeAspect="1"/>
          </p:cNvPicPr>
          <p:nvPr/>
        </p:nvPicPr>
        <p:blipFill>
          <a:blip r:embed="rId2204">
                </a:blip>
          <a:srcRect/>
          <a:stretch>
            <a:fillRect/>
          </a:stretch>
        </p:blipFill>
        <p:spPr>
          <a:xfrm rot="0" flipV="0" flipH="0">
            <a:off x="12781389" y="792078"/>
            <a:ext cx="8719342" cy="3556124"/>
          </a:xfrm>
          <a:prstGeom prst="rect">
            <a:avLst/>
          </a:prstGeom>
        </p:spPr>
      </p:pic>
      <p:pic>
        <p:nvPicPr>
          <p:cNvPr id="2205" name="image 2205"/>
          <p:cNvPicPr>
            <a:picLocks noChangeAspect="1"/>
          </p:cNvPicPr>
          <p:nvPr/>
        </p:nvPicPr>
        <p:blipFill>
          <a:blip r:embed="rId2205">
                </a:blip>
          <a:srcRect/>
          <a:stretch>
            <a:fillRect/>
          </a:stretch>
        </p:blipFill>
        <p:spPr>
          <a:xfrm rot="0" flipV="0" flipH="0">
            <a:off x="1013438" y="7281393"/>
            <a:ext cx="11602605" cy="6768820"/>
          </a:xfrm>
          <a:prstGeom prst="rect">
            <a:avLst/>
          </a:prstGeom>
        </p:spPr>
      </p:pic>
      <p:pic>
        <p:nvPicPr>
          <p:cNvPr id="2206" name="image 2206"/>
          <p:cNvPicPr>
            <a:picLocks noChangeAspect="1"/>
          </p:cNvPicPr>
          <p:nvPr/>
        </p:nvPicPr>
        <p:blipFill>
          <a:blip r:embed="rId2206">
                </a:blip>
          <a:srcRect/>
          <a:stretch>
            <a:fillRect/>
          </a:stretch>
        </p:blipFill>
        <p:spPr>
          <a:xfrm rot="0" flipV="0" flipH="0">
            <a:off x="1013438" y="7201970"/>
            <a:ext cx="8639558" cy="3556124"/>
          </a:xfrm>
          <a:prstGeom prst="rect">
            <a:avLst/>
          </a:prstGeom>
        </p:spPr>
      </p:pic>
      <p:pic>
        <p:nvPicPr>
          <p:cNvPr id="2207" name="image 2207"/>
          <p:cNvPicPr>
            <a:picLocks noChangeAspect="1"/>
          </p:cNvPicPr>
          <p:nvPr/>
        </p:nvPicPr>
        <p:blipFill>
          <a:blip r:embed="rId2207">
                </a:blip>
          <a:srcRect/>
          <a:stretch>
            <a:fillRect/>
          </a:stretch>
        </p:blipFill>
        <p:spPr>
          <a:xfrm rot="0" flipV="0" flipH="0">
            <a:off x="12781389" y="7201970"/>
            <a:ext cx="11602610" cy="6746055"/>
          </a:xfrm>
          <a:prstGeom prst="rect">
            <a:avLst/>
          </a:prstGeom>
        </p:spPr>
      </p:pic>
      <p:pic>
        <p:nvPicPr>
          <p:cNvPr id="2208" name="image 2208"/>
          <p:cNvPicPr>
            <a:picLocks noChangeAspect="1"/>
          </p:cNvPicPr>
          <p:nvPr/>
        </p:nvPicPr>
        <p:blipFill>
          <a:blip r:embed="rId2208">
                </a:blip>
          <a:srcRect/>
          <a:stretch>
            <a:fillRect/>
          </a:stretch>
        </p:blipFill>
        <p:spPr>
          <a:xfrm rot="0" flipV="0" flipH="0">
            <a:off x="12781389" y="7099782"/>
            <a:ext cx="9015686" cy="35561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image 2301"/>
          <p:cNvPicPr>
            <a:picLocks noChangeAspect="1"/>
          </p:cNvPicPr>
          <p:nvPr/>
        </p:nvPicPr>
        <p:blipFill>
          <a:blip r:embed="rId2301">
                </a:blip>
          <a:srcRect/>
          <a:stretch>
            <a:fillRect/>
          </a:stretch>
        </p:blipFill>
        <p:spPr>
          <a:xfrm rot="0" flipV="0" flipH="0">
            <a:off x="1125790" y="1104900"/>
            <a:ext cx="5742600" cy="5316168"/>
          </a:xfrm>
          <a:prstGeom prst="rect">
            <a:avLst/>
          </a:prstGeom>
        </p:spPr>
      </p:pic>
      <p:pic>
        <p:nvPicPr>
          <p:cNvPr id="2302" name="image 2302"/>
          <p:cNvPicPr>
            <a:picLocks noChangeAspect="1"/>
          </p:cNvPicPr>
          <p:nvPr/>
        </p:nvPicPr>
        <p:blipFill>
          <a:blip r:embed="rId2302">
                </a:blip>
          <a:srcRect/>
          <a:stretch>
            <a:fillRect/>
          </a:stretch>
        </p:blipFill>
        <p:spPr>
          <a:xfrm rot="0" flipV="0" flipH="0">
            <a:off x="871118" y="1028700"/>
            <a:ext cx="4241800" cy="4381500"/>
          </a:xfrm>
          <a:prstGeom prst="rect">
            <a:avLst/>
          </a:prstGeom>
        </p:spPr>
      </p:pic>
      <p:pic>
        <p:nvPicPr>
          <p:cNvPr id="2303" name="image 2303"/>
          <p:cNvPicPr>
            <a:picLocks noChangeAspect="1"/>
          </p:cNvPicPr>
          <p:nvPr/>
        </p:nvPicPr>
        <p:blipFill>
          <a:blip r:embed="rId2303">
                </a:blip>
          <a:srcRect/>
          <a:stretch>
            <a:fillRect/>
          </a:stretch>
        </p:blipFill>
        <p:spPr>
          <a:xfrm rot="0" flipV="0" flipH="0">
            <a:off x="6407261" y="1198301"/>
            <a:ext cx="5742600" cy="5195345"/>
          </a:xfrm>
          <a:prstGeom prst="rect">
            <a:avLst/>
          </a:prstGeom>
        </p:spPr>
      </p:pic>
      <p:pic>
        <p:nvPicPr>
          <p:cNvPr id="2304" name="image 2304"/>
          <p:cNvPicPr>
            <a:picLocks noChangeAspect="1"/>
          </p:cNvPicPr>
          <p:nvPr/>
        </p:nvPicPr>
        <p:blipFill>
          <a:blip r:embed="rId2304">
                </a:blip>
          <a:srcRect/>
          <a:stretch>
            <a:fillRect/>
          </a:stretch>
        </p:blipFill>
        <p:spPr>
          <a:xfrm rot="0" flipV="0" flipH="0">
            <a:off x="6121400" y="965200"/>
            <a:ext cx="5257800" cy="4381500"/>
          </a:xfrm>
          <a:prstGeom prst="rect">
            <a:avLst/>
          </a:prstGeom>
        </p:spPr>
      </p:pic>
      <p:pic>
        <p:nvPicPr>
          <p:cNvPr id="2305" name="image 2305"/>
          <p:cNvPicPr>
            <a:picLocks noChangeAspect="1"/>
          </p:cNvPicPr>
          <p:nvPr/>
        </p:nvPicPr>
        <p:blipFill>
          <a:blip r:embed="rId2305">
                </a:blip>
          <a:srcRect/>
          <a:stretch>
            <a:fillRect/>
          </a:stretch>
        </p:blipFill>
        <p:spPr>
          <a:xfrm rot="0" flipV="0" flipH="0">
            <a:off x="12272929" y="1228024"/>
            <a:ext cx="5742587" cy="5330379"/>
          </a:xfrm>
          <a:prstGeom prst="rect">
            <a:avLst/>
          </a:prstGeom>
        </p:spPr>
      </p:pic>
      <p:pic>
        <p:nvPicPr>
          <p:cNvPr id="2306" name="image 2306"/>
          <p:cNvPicPr>
            <a:picLocks noChangeAspect="1"/>
          </p:cNvPicPr>
          <p:nvPr/>
        </p:nvPicPr>
        <p:blipFill>
          <a:blip r:embed="rId2306">
                </a:blip>
          <a:srcRect/>
          <a:stretch>
            <a:fillRect/>
          </a:stretch>
        </p:blipFill>
        <p:spPr>
          <a:xfrm rot="0" flipV="0" flipH="0">
            <a:off x="11976100" y="1130300"/>
            <a:ext cx="5181600" cy="4368800"/>
          </a:xfrm>
          <a:prstGeom prst="rect">
            <a:avLst/>
          </a:prstGeom>
        </p:spPr>
      </p:pic>
      <p:pic>
        <p:nvPicPr>
          <p:cNvPr id="2307" name="image 2307"/>
          <p:cNvPicPr>
            <a:picLocks noChangeAspect="1"/>
          </p:cNvPicPr>
          <p:nvPr/>
        </p:nvPicPr>
        <p:blipFill>
          <a:blip r:embed="rId2307">
                </a:blip>
          <a:srcRect/>
          <a:stretch>
            <a:fillRect/>
          </a:stretch>
        </p:blipFill>
        <p:spPr>
          <a:xfrm rot="0" flipV="0" flipH="0">
            <a:off x="18215432" y="1210259"/>
            <a:ext cx="5742593" cy="5337490"/>
          </a:xfrm>
          <a:prstGeom prst="rect">
            <a:avLst/>
          </a:prstGeom>
        </p:spPr>
      </p:pic>
      <p:pic>
        <p:nvPicPr>
          <p:cNvPr id="2308" name="image 2308"/>
          <p:cNvPicPr>
            <a:picLocks noChangeAspect="1"/>
          </p:cNvPicPr>
          <p:nvPr/>
        </p:nvPicPr>
        <p:blipFill>
          <a:blip r:embed="rId2308">
                </a:blip>
          <a:srcRect/>
          <a:stretch>
            <a:fillRect/>
          </a:stretch>
        </p:blipFill>
        <p:spPr>
          <a:xfrm rot="0" flipV="0" flipH="0">
            <a:off x="17919700" y="1117600"/>
            <a:ext cx="5638800" cy="4368800"/>
          </a:xfrm>
          <a:prstGeom prst="rect">
            <a:avLst/>
          </a:prstGeom>
        </p:spPr>
      </p:pic>
      <p:pic>
        <p:nvPicPr>
          <p:cNvPr id="2309" name="image 2309"/>
          <p:cNvPicPr>
            <a:picLocks noChangeAspect="1"/>
          </p:cNvPicPr>
          <p:nvPr/>
        </p:nvPicPr>
        <p:blipFill>
          <a:blip r:embed="rId2309">
                </a:blip>
          <a:srcRect/>
          <a:stretch>
            <a:fillRect/>
          </a:stretch>
        </p:blipFill>
        <p:spPr>
          <a:xfrm rot="0" flipV="0" flipH="0">
            <a:off x="2083423" y="6959768"/>
            <a:ext cx="6450171" cy="5979189"/>
          </a:xfrm>
          <a:prstGeom prst="rect">
            <a:avLst/>
          </a:prstGeom>
        </p:spPr>
      </p:pic>
      <p:pic>
        <p:nvPicPr>
          <p:cNvPr id="23010" name="image 23010"/>
          <p:cNvPicPr>
            <a:picLocks noChangeAspect="1"/>
          </p:cNvPicPr>
          <p:nvPr/>
        </p:nvPicPr>
        <p:blipFill>
          <a:blip r:embed="rId23010">
                </a:blip>
          <a:srcRect/>
          <a:stretch>
            <a:fillRect/>
          </a:stretch>
        </p:blipFill>
        <p:spPr>
          <a:xfrm rot="0" flipV="0" flipH="0">
            <a:off x="1752600" y="6832600"/>
            <a:ext cx="5880100" cy="4927600"/>
          </a:xfrm>
          <a:prstGeom prst="rect">
            <a:avLst/>
          </a:prstGeom>
        </p:spPr>
      </p:pic>
      <p:pic>
        <p:nvPicPr>
          <p:cNvPr id="23011" name="image 23011"/>
          <p:cNvPicPr>
            <a:picLocks noChangeAspect="1"/>
          </p:cNvPicPr>
          <p:nvPr/>
        </p:nvPicPr>
        <p:blipFill>
          <a:blip r:embed="rId23011">
                </a:blip>
          <a:srcRect/>
          <a:stretch>
            <a:fillRect/>
          </a:stretch>
        </p:blipFill>
        <p:spPr>
          <a:xfrm rot="0" flipV="0" flipH="0">
            <a:off x="9580424" y="7111446"/>
            <a:ext cx="6450177" cy="5827510"/>
          </a:xfrm>
          <a:prstGeom prst="rect">
            <a:avLst/>
          </a:prstGeom>
        </p:spPr>
      </p:pic>
      <p:pic>
        <p:nvPicPr>
          <p:cNvPr id="23012" name="image 23012"/>
          <p:cNvPicPr>
            <a:picLocks noChangeAspect="1"/>
          </p:cNvPicPr>
          <p:nvPr/>
        </p:nvPicPr>
        <p:blipFill>
          <a:blip r:embed="rId23012">
                </a:blip>
          <a:srcRect/>
          <a:stretch>
            <a:fillRect/>
          </a:stretch>
        </p:blipFill>
        <p:spPr>
          <a:xfrm rot="0" flipV="0" flipH="0">
            <a:off x="9245600" y="6832600"/>
            <a:ext cx="5892800" cy="4927600"/>
          </a:xfrm>
          <a:prstGeom prst="rect">
            <a:avLst/>
          </a:prstGeom>
        </p:spPr>
      </p:pic>
      <p:pic>
        <p:nvPicPr>
          <p:cNvPr id="23013" name="image 23013"/>
          <p:cNvPicPr>
            <a:picLocks noChangeAspect="1"/>
          </p:cNvPicPr>
          <p:nvPr/>
        </p:nvPicPr>
        <p:blipFill>
          <a:blip r:embed="rId23013">
                </a:blip>
          <a:srcRect/>
          <a:stretch>
            <a:fillRect/>
          </a:stretch>
        </p:blipFill>
        <p:spPr>
          <a:xfrm rot="0" flipV="0" flipH="0">
            <a:off x="16915966" y="6943805"/>
            <a:ext cx="6450177" cy="5995151"/>
          </a:xfrm>
          <a:prstGeom prst="rect">
            <a:avLst/>
          </a:prstGeom>
        </p:spPr>
      </p:pic>
      <p:pic>
        <p:nvPicPr>
          <p:cNvPr id="23014" name="image 23014"/>
          <p:cNvPicPr>
            <a:picLocks noChangeAspect="1"/>
          </p:cNvPicPr>
          <p:nvPr/>
        </p:nvPicPr>
        <p:blipFill>
          <a:blip r:embed="rId23014">
                </a:blip>
          <a:srcRect/>
          <a:stretch>
            <a:fillRect/>
          </a:stretch>
        </p:blipFill>
        <p:spPr>
          <a:xfrm rot="0" flipV="0" flipH="0">
            <a:off x="16586200" y="6832600"/>
            <a:ext cx="57658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1" name="image 2401"/>
          <p:cNvPicPr>
            <a:picLocks noChangeAspect="1"/>
          </p:cNvPicPr>
          <p:nvPr/>
        </p:nvPicPr>
        <p:blipFill>
          <a:blip r:embed="rId2401">
                </a:blip>
          <a:srcRect/>
          <a:stretch>
            <a:fillRect/>
          </a:stretch>
        </p:blipFill>
        <p:spPr>
          <a:xfrm rot="0" flipV="0" flipH="0">
            <a:off x="4216409" y="3822699"/>
            <a:ext cx="20167590" cy="9893300"/>
          </a:xfrm>
          <a:prstGeom prst="rect">
            <a:avLst/>
          </a:prstGeom>
        </p:spPr>
      </p:pic>
      <p:pic>
        <p:nvPicPr>
          <p:cNvPr id="2402" name="image 2402"/>
          <p:cNvPicPr>
            <a:picLocks noChangeAspect="1"/>
          </p:cNvPicPr>
          <p:nvPr/>
        </p:nvPicPr>
        <p:blipFill>
          <a:blip r:embed="rId2402">
                </a:blip>
          <a:srcRect/>
          <a:stretch>
            <a:fillRect/>
          </a:stretch>
        </p:blipFill>
        <p:spPr>
          <a:xfrm rot="0" flipV="0" flipH="0">
            <a:off x="4191000" y="3759200"/>
            <a:ext cx="16002000" cy="3937000"/>
          </a:xfrm>
          <a:prstGeom prst="rect">
            <a:avLst/>
          </a:prstGeom>
        </p:spPr>
      </p:pic>
      <p:pic>
        <p:nvPicPr>
          <p:cNvPr id="2403" name="image 2403"/>
          <p:cNvPicPr>
            <a:picLocks noChangeAspect="1"/>
          </p:cNvPicPr>
          <p:nvPr/>
        </p:nvPicPr>
        <p:blipFill>
          <a:blip r:embed="rId2403">
                </a:blip>
          <a:srcRect/>
          <a:stretch>
            <a:fillRect/>
          </a:stretch>
        </p:blipFill>
        <p:spPr>
          <a:xfrm rot="0" flipV="0" flipH="0">
            <a:off x="4927595" y="8242295"/>
            <a:ext cx="14528804" cy="1790702"/>
          </a:xfrm>
          <a:prstGeom prst="rect">
            <a:avLst/>
          </a:prstGeom>
        </p:spPr>
      </p:pic>
      <p:sp>
        <p:nvSpPr>
          <p:cNvPr id="2404" name="Object 2404"/>
          <p:cNvSpPr txBox="1"/>
          <p:nvPr/>
        </p:nvSpPr>
        <p:spPr>
          <a:xfrm>
            <a:off x="5911846" y="8289885"/>
            <a:ext cx="12550178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0000" i="0" b="0" spc="50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谢谢你的观看</a:t>
            </a:r>
            <a:endParaRPr lang="zh-CN" altLang="en-US"/>
          </a:p>
        </p:txBody>
      </p:sp>
      <p:sp>
        <p:nvSpPr>
          <p:cNvPr id="2405" name="Object 2405"/>
          <p:cNvSpPr txBox="1"/>
          <p:nvPr/>
        </p:nvSpPr>
        <p:spPr>
          <a:xfrm>
            <a:off x="3400275" y="875325"/>
            <a:ext cx="17583448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spc="72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OPERATION MID-YEAR SUMMARY STATEMENT</a:t>
            </a:r>
            <a:endParaRPr lang="zh-CN" altLang="en-US"/>
          </a:p>
        </p:txBody>
      </p:sp>
      <p:sp>
        <p:nvSpPr>
          <p:cNvPr id="2406" name="Object 2406"/>
          <p:cNvSpPr txBox="1"/>
          <p:nvPr/>
        </p:nvSpPr>
        <p:spPr>
          <a:xfrm>
            <a:off x="4290397" y="11843164"/>
            <a:ext cx="15803204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6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姓名：高小定            部门：运营部           职位：新媒体运营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bject 301"/>
          <p:cNvSpPr txBox="1"/>
          <p:nvPr/>
        </p:nvSpPr>
        <p:spPr>
          <a:xfrm>
            <a:off x="2074465" y="5719279"/>
            <a:ext cx="771543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2247899" y="8432796"/>
            <a:ext cx="7175493" cy="50799"/>
          </a:xfrm>
          <a:prstGeom prst="rect">
            <a:avLst/>
          </a:prstGeom>
        </p:spPr>
      </p:pic>
      <p:sp>
        <p:nvSpPr>
          <p:cNvPr id="303" name="Object 303"/>
          <p:cNvSpPr txBox="1"/>
          <p:nvPr/>
        </p:nvSpPr>
        <p:spPr>
          <a:xfrm>
            <a:off x="2133401" y="8953516"/>
            <a:ext cx="7823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回顾半年的工作，围绕公众号运营，从选题规划到内容分发，最终实现推广变现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2118121" y="7139257"/>
            <a:ext cx="7457681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2170421" y="3384523"/>
            <a:ext cx="3043861" cy="1841498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2171694" y="3390896"/>
            <a:ext cx="1828802" cy="1828802"/>
          </a:xfrm>
          <a:prstGeom prst="rect">
            <a:avLst/>
          </a:prstGeom>
        </p:spPr>
      </p:pic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2654169" y="3873529"/>
            <a:ext cx="876538" cy="876289"/>
          </a:xfrm>
          <a:prstGeom prst="rect">
            <a:avLst/>
          </a:prstGeom>
        </p:spPr>
      </p:pic>
      <p:pic>
        <p:nvPicPr>
          <p:cNvPr id="308" name="image 308"/>
          <p:cNvPicPr>
            <a:picLocks noChangeAspect="1"/>
          </p:cNvPicPr>
          <p:nvPr/>
        </p:nvPicPr>
        <p:blipFill>
          <a:blip r:embed="rId308">
                </a:blip>
          <a:srcRect/>
          <a:stretch>
            <a:fillRect/>
          </a:stretch>
        </p:blipFill>
        <p:spPr>
          <a:xfrm rot="0" flipV="0" flipH="0">
            <a:off x="14122393" y="4216393"/>
            <a:ext cx="10261597" cy="9499599"/>
          </a:xfrm>
          <a:prstGeom prst="rect">
            <a:avLst/>
          </a:prstGeom>
        </p:spPr>
      </p:pic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13601700" y="4013200"/>
            <a:ext cx="7569200" cy="782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120897" y="7035797"/>
            <a:ext cx="4038602" cy="1117598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7315197" y="7035797"/>
            <a:ext cx="4038602" cy="1117598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12738094" y="7035797"/>
            <a:ext cx="4038602" cy="1117598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18084794" y="7035797"/>
            <a:ext cx="4038602" cy="1117598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121495" y="7148668"/>
            <a:ext cx="4038003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选题规划</a:t>
            </a:r>
            <a:endParaRPr lang="zh-CN" altLang="en-US"/>
          </a:p>
        </p:txBody>
      </p:sp>
      <p:sp>
        <p:nvSpPr>
          <p:cNvPr id="406" name="Object 406"/>
          <p:cNvSpPr txBox="1"/>
          <p:nvPr/>
        </p:nvSpPr>
        <p:spPr>
          <a:xfrm>
            <a:off x="7315193" y="7153430"/>
            <a:ext cx="40386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编写内容</a:t>
            </a:r>
            <a:endParaRPr lang="zh-CN" altLang="en-US"/>
          </a:p>
        </p:txBody>
      </p:sp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10071099" y="3987796"/>
            <a:ext cx="4038593" cy="1117603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0071098" y="4117535"/>
            <a:ext cx="403858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工作内容</a:t>
            </a:r>
            <a:endParaRPr lang="zh-CN" altLang="en-US"/>
          </a:p>
        </p:txBody>
      </p:sp>
      <p:sp>
        <p:nvSpPr>
          <p:cNvPr id="409" name="Object 409"/>
          <p:cNvSpPr txBox="1"/>
          <p:nvPr/>
        </p:nvSpPr>
        <p:spPr>
          <a:xfrm>
            <a:off x="12738092" y="7151049"/>
            <a:ext cx="40386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活动推送</a:t>
            </a:r>
            <a:endParaRPr lang="zh-CN" altLang="en-US"/>
          </a:p>
        </p:txBody>
      </p:sp>
      <p:sp>
        <p:nvSpPr>
          <p:cNvPr id="4010" name="Object 4010"/>
          <p:cNvSpPr txBox="1"/>
          <p:nvPr/>
        </p:nvSpPr>
        <p:spPr>
          <a:xfrm>
            <a:off x="18084793" y="7152835"/>
            <a:ext cx="40386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用户留存</a:t>
            </a:r>
            <a:endParaRPr lang="zh-CN" altLang="en-US"/>
          </a:p>
        </p:txBody>
      </p:sp>
      <p:sp>
        <p:nvSpPr>
          <p:cNvPr id="4011" name="Object 4011"/>
          <p:cNvSpPr txBox="1"/>
          <p:nvPr/>
        </p:nvSpPr>
        <p:spPr>
          <a:xfrm>
            <a:off x="2121495" y="8708427"/>
            <a:ext cx="40894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选题规划，制定公众号内容定位，选题规划，制定公众号内容定位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7313814" y="8709617"/>
            <a:ext cx="40894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收集整理内容素材，内容编写及编辑，收集整理内容素材，内容编写及编辑</a:t>
            </a:r>
            <a:endParaRPr lang="zh-CN" altLang="en-US"/>
          </a:p>
        </p:txBody>
      </p:sp>
      <p:sp>
        <p:nvSpPr>
          <p:cNvPr id="4013" name="Object 4013"/>
          <p:cNvSpPr txBox="1"/>
          <p:nvPr/>
        </p:nvSpPr>
        <p:spPr>
          <a:xfrm>
            <a:off x="12727781" y="8708427"/>
            <a:ext cx="4089400" cy="1562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通过活动和广告植入实现推广，通过活动和广告植入实现推广 </a:t>
            </a:r>
            <a:endParaRPr lang="zh-CN" altLang="en-US"/>
          </a:p>
        </p:txBody>
      </p:sp>
      <p:sp>
        <p:nvSpPr>
          <p:cNvPr id="4014" name="Object 4014"/>
          <p:cNvSpPr txBox="1"/>
          <p:nvPr/>
        </p:nvSpPr>
        <p:spPr>
          <a:xfrm>
            <a:off x="18079308" y="8708427"/>
            <a:ext cx="4089400" cy="2082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维护粉丝社群，实现高用户留存率，维护粉丝社群，实现高用户留存率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8333151" y="1065331"/>
            <a:ext cx="7717706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  <p:grpSp>
        <p:nvGrpSpPr>
          <p:cNvPr id="4016" name="组合 4016"/>
          <p:cNvGrpSpPr/>
          <p:nvPr/>
        </p:nvGrpSpPr>
        <p:grpSpPr>
          <a:xfrm>
            <a:off x="3924292" y="5105399"/>
            <a:ext cx="16332199" cy="1574798"/>
            <a:chOff x="3924292" y="5105399"/>
            <a:chExt cx="16332199" cy="1574798"/>
          </a:xfrm>
        </p:grpSpPr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4017">
                </a:blip>
            <a:srcRect/>
            <a:stretch>
              <a:fillRect/>
            </a:stretch>
          </p:blipFill>
          <p:spPr>
            <a:xfrm rot="0" flipV="0" flipH="0">
              <a:off x="3924292" y="5918199"/>
              <a:ext cx="16332199" cy="761999"/>
            </a:xfrm>
            <a:prstGeom prst="rect">
              <a:avLst/>
            </a:prstGeom>
          </p:spPr>
        </p:pic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9334494" y="5930899"/>
              <a:ext cx="38102" cy="749299"/>
            </a:xfrm>
            <a:prstGeom prst="rect">
              <a:avLst/>
            </a:prstGeom>
          </p:spPr>
        </p:pic>
        <p:pic>
          <p:nvPicPr>
            <p:cNvPr id="4019" name="image 4019"/>
            <p:cNvPicPr>
              <a:picLocks noChangeAspect="1"/>
            </p:cNvPicPr>
            <p:nvPr/>
          </p:nvPicPr>
          <p:blipFill>
            <a:blip r:embed="rId4019">
                </a:blip>
            <a:srcRect/>
            <a:stretch>
              <a:fillRect/>
            </a:stretch>
          </p:blipFill>
          <p:spPr>
            <a:xfrm rot="0" flipV="0" flipH="0">
              <a:off x="14770094" y="5930899"/>
              <a:ext cx="38102" cy="749299"/>
            </a:xfrm>
            <a:prstGeom prst="rect">
              <a:avLst/>
            </a:prstGeom>
          </p:spPr>
        </p:pic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4020">
                </a:blip>
            <a:srcRect/>
            <a:stretch>
              <a:fillRect/>
            </a:stretch>
          </p:blipFill>
          <p:spPr>
            <a:xfrm rot="0" flipV="0" flipH="0">
              <a:off x="12077693" y="5105399"/>
              <a:ext cx="38102" cy="825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1828798" y="8912459"/>
            <a:ext cx="4762495" cy="2578102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1816100" y="3426063"/>
            <a:ext cx="4787900" cy="54991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7124700" y="3426063"/>
            <a:ext cx="4787900" cy="54991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12433300" y="3426063"/>
            <a:ext cx="4787900" cy="54991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    </a:blip>
          <a:srcRect/>
          <a:stretch>
            <a:fillRect/>
          </a:stretch>
        </p:blipFill>
        <p:spPr>
          <a:xfrm rot="0" flipV="0" flipH="0">
            <a:off x="17780000" y="3426063"/>
            <a:ext cx="4787900" cy="54991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    </a:blip>
          <a:srcRect/>
          <a:stretch>
            <a:fillRect/>
          </a:stretch>
        </p:blipFill>
        <p:spPr>
          <a:xfrm rot="0" flipV="0" flipH="0">
            <a:off x="7137396" y="8912459"/>
            <a:ext cx="4762495" cy="2578102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507">
                </a:blip>
          <a:srcRect/>
          <a:stretch>
            <a:fillRect/>
          </a:stretch>
        </p:blipFill>
        <p:spPr>
          <a:xfrm rot="0" flipV="0" flipH="0">
            <a:off x="12445994" y="8912459"/>
            <a:ext cx="4762504" cy="2578102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508">
                </a:blip>
          <a:srcRect/>
          <a:stretch>
            <a:fillRect/>
          </a:stretch>
        </p:blipFill>
        <p:spPr>
          <a:xfrm rot="0" flipV="0" flipH="0">
            <a:off x="17792695" y="8912459"/>
            <a:ext cx="4762504" cy="2578102"/>
          </a:xfrm>
          <a:prstGeom prst="rect">
            <a:avLst/>
          </a:prstGeom>
        </p:spPr>
      </p:pic>
      <p:sp>
        <p:nvSpPr>
          <p:cNvPr id="509" name="Object 509"/>
          <p:cNvSpPr txBox="1"/>
          <p:nvPr/>
        </p:nvSpPr>
        <p:spPr>
          <a:xfrm>
            <a:off x="2346359" y="9207606"/>
            <a:ext cx="3663784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选题规划</a:t>
            </a:r>
            <a:endParaRPr lang="zh-CN" altLang="en-US"/>
          </a:p>
        </p:txBody>
      </p:sp>
      <p:sp>
        <p:nvSpPr>
          <p:cNvPr id="5010" name="Object 5010"/>
          <p:cNvSpPr txBox="1"/>
          <p:nvPr/>
        </p:nvSpPr>
        <p:spPr>
          <a:xfrm>
            <a:off x="7602387" y="9211971"/>
            <a:ext cx="380542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编写内容</a:t>
            </a:r>
            <a:endParaRPr lang="zh-CN" altLang="en-US"/>
          </a:p>
        </p:txBody>
      </p:sp>
      <p:sp>
        <p:nvSpPr>
          <p:cNvPr id="5011" name="Object 5011"/>
          <p:cNvSpPr txBox="1"/>
          <p:nvPr/>
        </p:nvSpPr>
        <p:spPr>
          <a:xfrm>
            <a:off x="12917200" y="9208400"/>
            <a:ext cx="3899856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活动推送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18406036" y="9198676"/>
            <a:ext cx="35814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用户留存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2262367" y="10000890"/>
            <a:ext cx="388431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选题规划，制定公众号内容定位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7517570" y="10002081"/>
            <a:ext cx="3890235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收集整理内容素材，内容编写及编辑</a:t>
            </a:r>
            <a:endParaRPr lang="zh-CN" altLang="en-US"/>
          </a:p>
        </p:txBody>
      </p:sp>
      <p:sp>
        <p:nvSpPr>
          <p:cNvPr id="5015" name="Object 5015"/>
          <p:cNvSpPr txBox="1"/>
          <p:nvPr/>
        </p:nvSpPr>
        <p:spPr>
          <a:xfrm>
            <a:off x="13030576" y="9998112"/>
            <a:ext cx="3612876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通过活动和广告植入实现推广</a:t>
            </a:r>
            <a:endParaRPr lang="zh-CN" altLang="en-US"/>
          </a:p>
        </p:txBody>
      </p:sp>
      <p:sp>
        <p:nvSpPr>
          <p:cNvPr id="5016" name="Object 5016"/>
          <p:cNvSpPr txBox="1"/>
          <p:nvPr/>
        </p:nvSpPr>
        <p:spPr>
          <a:xfrm>
            <a:off x="18217181" y="10000890"/>
            <a:ext cx="3770257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维护粉丝社群，实现高用户留存率</a:t>
            </a:r>
            <a:endParaRPr lang="zh-CN" altLang="en-US"/>
          </a:p>
        </p:txBody>
      </p:sp>
      <p:sp>
        <p:nvSpPr>
          <p:cNvPr id="5017" name="Object 5017"/>
          <p:cNvSpPr txBox="1"/>
          <p:nvPr/>
        </p:nvSpPr>
        <p:spPr>
          <a:xfrm>
            <a:off x="8931200" y="1065331"/>
            <a:ext cx="6521602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工作回顾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2064543" y="5723645"/>
            <a:ext cx="7511249" cy="147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96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成果阐述</a:t>
            </a:r>
            <a:endParaRPr lang="zh-CN" altLang="en-US"/>
          </a:p>
        </p:txBody>
      </p:sp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247898" y="8432796"/>
            <a:ext cx="7175493" cy="50799"/>
          </a:xfrm>
          <a:prstGeom prst="rect">
            <a:avLst/>
          </a:prstGeom>
        </p:spPr>
      </p:pic>
      <p:sp>
        <p:nvSpPr>
          <p:cNvPr id="603" name="Object 603"/>
          <p:cNvSpPr txBox="1"/>
          <p:nvPr/>
        </p:nvSpPr>
        <p:spPr>
          <a:xfrm>
            <a:off x="2135187" y="8953516"/>
            <a:ext cx="78232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0833"/>
              </a:lnSpc>
            </a:pPr>
            <a:r>
              <a:rPr sz="3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半年来的工作收获了很多，也有了一些产出和成绩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2121693" y="7139257"/>
            <a:ext cx="7454099" cy="685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5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About results</a:t>
            </a:r>
            <a:endParaRPr lang="zh-CN" altLang="en-US"/>
          </a:p>
        </p:txBody>
      </p:sp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    </a:blip>
          <a:srcRect/>
          <a:stretch>
            <a:fillRect/>
          </a:stretch>
        </p:blipFill>
        <p:spPr>
          <a:xfrm rot="0" flipV="0" flipH="0">
            <a:off x="2170420" y="3384523"/>
            <a:ext cx="3043861" cy="1841498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606">
                </a:blip>
          <a:srcRect/>
          <a:stretch>
            <a:fillRect/>
          </a:stretch>
        </p:blipFill>
        <p:spPr>
          <a:xfrm rot="0" flipV="0" flipH="0">
            <a:off x="2171693" y="3390896"/>
            <a:ext cx="1828802" cy="1828802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07">
                </a:blip>
          <a:srcRect/>
          <a:stretch>
            <a:fillRect/>
          </a:stretch>
        </p:blipFill>
        <p:spPr>
          <a:xfrm rot="0" flipV="0" flipH="0">
            <a:off x="2679600" y="3873632"/>
            <a:ext cx="812810" cy="888985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08">
                </a:blip>
          <a:srcRect/>
          <a:stretch>
            <a:fillRect/>
          </a:stretch>
        </p:blipFill>
        <p:spPr>
          <a:xfrm rot="0" flipV="0" flipH="0">
            <a:off x="14122391" y="4432293"/>
            <a:ext cx="10261597" cy="9283699"/>
          </a:xfrm>
          <a:prstGeom prst="rect">
            <a:avLst/>
          </a:prstGeom>
        </p:spPr>
      </p:pic>
      <p:pic>
        <p:nvPicPr>
          <p:cNvPr id="609" name="image 609"/>
          <p:cNvPicPr>
            <a:picLocks noChangeAspect="1"/>
          </p:cNvPicPr>
          <p:nvPr/>
        </p:nvPicPr>
        <p:blipFill>
          <a:blip r:embed="rId609">
                </a:blip>
          <a:srcRect/>
          <a:stretch>
            <a:fillRect/>
          </a:stretch>
        </p:blipFill>
        <p:spPr>
          <a:xfrm rot="0" flipV="0" flipH="0">
            <a:off x="13601700" y="4013200"/>
            <a:ext cx="9410700" cy="782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10198092" y="3657596"/>
            <a:ext cx="2260605" cy="1968502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12572996" y="3657596"/>
            <a:ext cx="9804402" cy="1968502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2572996" y="5740399"/>
            <a:ext cx="9804402" cy="1968498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2572996" y="7848596"/>
            <a:ext cx="9804402" cy="1968502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12572996" y="9969499"/>
            <a:ext cx="9804402" cy="1968498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10198092" y="5740399"/>
            <a:ext cx="2260605" cy="1968498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0198092" y="7848596"/>
            <a:ext cx="2260605" cy="1968502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708">
                </a:blip>
          <a:srcRect/>
          <a:stretch>
            <a:fillRect/>
          </a:stretch>
        </p:blipFill>
        <p:spPr>
          <a:xfrm rot="0" flipV="0" flipH="0">
            <a:off x="10198092" y="9994899"/>
            <a:ext cx="2260605" cy="1968498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0353066" y="8338013"/>
            <a:ext cx="201467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10268943" y="4202179"/>
            <a:ext cx="2189746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渠道</a:t>
            </a:r>
            <a:endParaRPr lang="zh-CN" altLang="en-US"/>
          </a:p>
        </p:txBody>
      </p:sp>
      <p:sp>
        <p:nvSpPr>
          <p:cNvPr id="7011" name="Object 7011"/>
          <p:cNvSpPr txBox="1"/>
          <p:nvPr/>
        </p:nvSpPr>
        <p:spPr>
          <a:xfrm>
            <a:off x="10353066" y="10444626"/>
            <a:ext cx="1846275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7012" name="Object 7012"/>
          <p:cNvSpPr txBox="1"/>
          <p:nvPr/>
        </p:nvSpPr>
        <p:spPr>
          <a:xfrm>
            <a:off x="10198088" y="6208779"/>
            <a:ext cx="22606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sp>
        <p:nvSpPr>
          <p:cNvPr id="7013" name="Object 7013"/>
          <p:cNvSpPr txBox="1"/>
          <p:nvPr/>
        </p:nvSpPr>
        <p:spPr>
          <a:xfrm>
            <a:off x="12812117" y="8201816"/>
            <a:ext cx="94234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7014" name="Object 7014"/>
          <p:cNvSpPr txBox="1"/>
          <p:nvPr/>
        </p:nvSpPr>
        <p:spPr>
          <a:xfrm>
            <a:off x="12803981" y="4200324"/>
            <a:ext cx="9410700" cy="104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进行腾讯广点通投放操作和优化，与10+个公众号建立起良好的互推合作关系</a:t>
            </a:r>
            <a:endParaRPr lang="zh-CN" altLang="en-US"/>
          </a:p>
        </p:txBody>
      </p:sp>
      <p:sp>
        <p:nvSpPr>
          <p:cNvPr id="7015" name="Object 7015"/>
          <p:cNvSpPr txBox="1"/>
          <p:nvPr/>
        </p:nvSpPr>
        <p:spPr>
          <a:xfrm>
            <a:off x="12803981" y="10566416"/>
            <a:ext cx="94869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通过活动实现用户计增长，一年积累精准粉丝30000+</a:t>
            </a:r>
            <a:endParaRPr lang="zh-CN" altLang="en-US"/>
          </a:p>
        </p:txBody>
      </p:sp>
      <p:sp>
        <p:nvSpPr>
          <p:cNvPr id="7016" name="Object 7016"/>
          <p:cNvSpPr txBox="1"/>
          <p:nvPr/>
        </p:nvSpPr>
        <p:spPr>
          <a:xfrm>
            <a:off x="12803187" y="6322216"/>
            <a:ext cx="93091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30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sp>
        <p:nvSpPr>
          <p:cNvPr id="7017" name="Object 7017"/>
          <p:cNvSpPr txBox="1"/>
          <p:nvPr/>
        </p:nvSpPr>
        <p:spPr>
          <a:xfrm>
            <a:off x="8066660" y="1053226"/>
            <a:ext cx="8250682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grpSp>
        <p:nvGrpSpPr>
          <p:cNvPr id="7018" name="组合 7018"/>
          <p:cNvGrpSpPr/>
          <p:nvPr/>
        </p:nvGrpSpPr>
        <p:grpSpPr>
          <a:xfrm>
            <a:off x="1384300" y="4330700"/>
            <a:ext cx="8806542" cy="7633218"/>
            <a:chOff x="1384300" y="4330700"/>
            <a:chExt cx="8806542" cy="7633218"/>
          </a:xfrm>
        </p:grpSpPr>
        <p:pic>
          <p:nvPicPr>
            <p:cNvPr id="7019" name="image 7019"/>
            <p:cNvPicPr>
              <a:picLocks noChangeAspect="1"/>
            </p:cNvPicPr>
            <p:nvPr/>
          </p:nvPicPr>
          <p:blipFill>
            <a:blip r:embed="rId7019">
                </a:blip>
            <a:srcRect/>
            <a:stretch>
              <a:fillRect/>
            </a:stretch>
          </p:blipFill>
          <p:spPr>
            <a:xfrm rot="0" flipV="0" flipH="0">
              <a:off x="1442751" y="4331634"/>
              <a:ext cx="8748091" cy="7632284"/>
            </a:xfrm>
            <a:prstGeom prst="rect">
              <a:avLst/>
            </a:prstGeom>
          </p:spPr>
        </p:pic>
        <p:pic>
          <p:nvPicPr>
            <p:cNvPr id="7020" name="image 7020"/>
            <p:cNvPicPr>
              <a:picLocks noChangeAspect="1"/>
            </p:cNvPicPr>
            <p:nvPr/>
          </p:nvPicPr>
          <p:blipFill>
            <a:blip r:embed="rId7020">
                </a:blip>
            <a:srcRect/>
            <a:stretch>
              <a:fillRect/>
            </a:stretch>
          </p:blipFill>
          <p:spPr>
            <a:xfrm rot="0" flipV="0" flipH="0">
              <a:off x="1384300" y="4330700"/>
              <a:ext cx="7505700" cy="5626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1816095" y="4343395"/>
            <a:ext cx="5651502" cy="5651503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6819891" y="4343395"/>
            <a:ext cx="5651502" cy="5651503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11823696" y="4343395"/>
            <a:ext cx="5651502" cy="5651503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6827492" y="4343395"/>
            <a:ext cx="5651502" cy="5651503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2924292" y="5405196"/>
            <a:ext cx="336317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806" name="Object 806"/>
          <p:cNvSpPr txBox="1"/>
          <p:nvPr/>
        </p:nvSpPr>
        <p:spPr>
          <a:xfrm>
            <a:off x="7979213" y="5405196"/>
            <a:ext cx="3525709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渠道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12899237" y="5411149"/>
            <a:ext cx="3652337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17947536" y="5411149"/>
            <a:ext cx="360765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2800080" y="6751833"/>
            <a:ext cx="37338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8010" name="Object 8010"/>
          <p:cNvSpPr txBox="1"/>
          <p:nvPr/>
        </p:nvSpPr>
        <p:spPr>
          <a:xfrm>
            <a:off x="7834628" y="6751833"/>
            <a:ext cx="3670300" cy="198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进行腾讯广点通投放操作和优化，与10+个公众号建立起良好的互推合作关系</a:t>
            </a:r>
            <a:endParaRPr lang="zh-CN" altLang="en-US"/>
          </a:p>
        </p:txBody>
      </p:sp>
      <p:sp>
        <p:nvSpPr>
          <p:cNvPr id="8011" name="Object 8011"/>
          <p:cNvSpPr txBox="1"/>
          <p:nvPr/>
        </p:nvSpPr>
        <p:spPr>
          <a:xfrm>
            <a:off x="12899231" y="6751833"/>
            <a:ext cx="35433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通过活动实现用户计增长，一年积累精准粉丝30000+</a:t>
            </a:r>
            <a:endParaRPr lang="zh-CN" altLang="en-US"/>
          </a:p>
        </p:txBody>
      </p:sp>
      <p:sp>
        <p:nvSpPr>
          <p:cNvPr id="8012" name="Object 8012"/>
          <p:cNvSpPr txBox="1"/>
          <p:nvPr/>
        </p:nvSpPr>
        <p:spPr>
          <a:xfrm>
            <a:off x="17783292" y="6751833"/>
            <a:ext cx="3771900" cy="1485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16666"/>
              </a:lnSpc>
            </a:pPr>
            <a:r>
              <a:rPr sz="2800" i="0" b="0" dirty="0" smtClean="0" lang="zh-CN">
                <a:solidFill>
                  <a:srgbClr val="626262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sp>
        <p:nvSpPr>
          <p:cNvPr id="8013" name="Object 8013"/>
          <p:cNvSpPr txBox="1"/>
          <p:nvPr/>
        </p:nvSpPr>
        <p:spPr>
          <a:xfrm>
            <a:off x="8427580" y="1053226"/>
            <a:ext cx="752884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B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11480793" y="3441696"/>
            <a:ext cx="11163298" cy="1701803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11480793" y="5511799"/>
            <a:ext cx="11163298" cy="1701798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11480793" y="7518397"/>
            <a:ext cx="11163298" cy="1701798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11480793" y="9550395"/>
            <a:ext cx="11163298" cy="1701803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3975098" y="3924296"/>
            <a:ext cx="6921498" cy="838203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3975098" y="3924296"/>
            <a:ext cx="6349996" cy="838203"/>
          </a:xfrm>
          <a:prstGeom prst="rect">
            <a:avLst/>
          </a:prstGeom>
        </p:spPr>
      </p:pic>
      <p:sp>
        <p:nvSpPr>
          <p:cNvPr id="907" name="Object 907"/>
          <p:cNvSpPr txBox="1"/>
          <p:nvPr/>
        </p:nvSpPr>
        <p:spPr>
          <a:xfrm>
            <a:off x="11973917" y="3756816"/>
            <a:ext cx="10655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文章平均打开率行业领先地位，月阅读PV达500000+，单篇PV达到100000+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11937801" y="5737024"/>
            <a:ext cx="10655300" cy="99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进行腾讯广点通投放操作和优化，与10+个公众号建立起良好的互推合作关系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11991181" y="8039116"/>
            <a:ext cx="104013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通过活动实现用户计增长，一年积累精准粉丝30000+</a:t>
            </a:r>
            <a:endParaRPr lang="zh-CN" altLang="en-US"/>
          </a:p>
        </p:txBody>
      </p:sp>
      <p:sp>
        <p:nvSpPr>
          <p:cNvPr id="9010" name="Object 9010"/>
          <p:cNvSpPr txBox="1"/>
          <p:nvPr/>
        </p:nvSpPr>
        <p:spPr>
          <a:xfrm>
            <a:off x="12015787" y="10030616"/>
            <a:ext cx="10401300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16666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粉丝社群10个，共计2000+,为后续转化成功奠定基础</a:t>
            </a:r>
            <a:endParaRPr lang="zh-CN" altLang="en-US"/>
          </a:p>
        </p:txBody>
      </p:sp>
      <p:sp>
        <p:nvSpPr>
          <p:cNvPr id="9011" name="Object 9011"/>
          <p:cNvSpPr txBox="1"/>
          <p:nvPr/>
        </p:nvSpPr>
        <p:spPr>
          <a:xfrm>
            <a:off x="10268942" y="1053226"/>
            <a:ext cx="38608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75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工作成绩</a:t>
            </a:r>
            <a:endParaRPr lang="zh-CN" altLang="en-US"/>
          </a:p>
        </p:txBody>
      </p:sp>
      <p:pic>
        <p:nvPicPr>
          <p:cNvPr id="9012" name="image 9012"/>
          <p:cNvPicPr>
            <a:picLocks noChangeAspect="1"/>
          </p:cNvPicPr>
          <p:nvPr/>
        </p:nvPicPr>
        <p:blipFill>
          <a:blip r:embed="rId9012">
                </a:blip>
          <a:srcRect/>
          <a:stretch>
            <a:fillRect/>
          </a:stretch>
        </p:blipFill>
        <p:spPr>
          <a:xfrm rot="0" flipV="0" flipH="0">
            <a:off x="2476497" y="3390896"/>
            <a:ext cx="1866895" cy="1866902"/>
          </a:xfrm>
          <a:prstGeom prst="rect">
            <a:avLst/>
          </a:prstGeom>
        </p:spPr>
      </p:pic>
      <p:sp>
        <p:nvSpPr>
          <p:cNvPr id="9013" name="Object 9013"/>
          <p:cNvSpPr txBox="1"/>
          <p:nvPr/>
        </p:nvSpPr>
        <p:spPr>
          <a:xfrm>
            <a:off x="2476496" y="3866908"/>
            <a:ext cx="18669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95%</a:t>
            </a:r>
            <a:endParaRPr lang="zh-CN" altLang="en-US"/>
          </a:p>
        </p:txBody>
      </p:sp>
      <p:pic>
        <p:nvPicPr>
          <p:cNvPr id="9014" name="image 9014"/>
          <p:cNvPicPr>
            <a:picLocks noChangeAspect="1"/>
          </p:cNvPicPr>
          <p:nvPr/>
        </p:nvPicPr>
        <p:blipFill>
          <a:blip r:embed="rId9014">
                </a:blip>
          <a:srcRect/>
          <a:stretch>
            <a:fillRect/>
          </a:stretch>
        </p:blipFill>
        <p:spPr>
          <a:xfrm rot="0" flipV="0" flipH="0">
            <a:off x="3975098" y="6007098"/>
            <a:ext cx="6921498" cy="838199"/>
          </a:xfrm>
          <a:prstGeom prst="rect">
            <a:avLst/>
          </a:prstGeom>
        </p:spPr>
      </p:pic>
      <p:pic>
        <p:nvPicPr>
          <p:cNvPr id="9015" name="image 9015"/>
          <p:cNvPicPr>
            <a:picLocks noChangeAspect="1"/>
          </p:cNvPicPr>
          <p:nvPr/>
        </p:nvPicPr>
        <p:blipFill>
          <a:blip r:embed="rId9015">
                </a:blip>
          <a:srcRect/>
          <a:stretch>
            <a:fillRect/>
          </a:stretch>
        </p:blipFill>
        <p:spPr>
          <a:xfrm rot="0" flipV="0" flipH="0">
            <a:off x="3975098" y="6007098"/>
            <a:ext cx="4787894" cy="838199"/>
          </a:xfrm>
          <a:prstGeom prst="rect">
            <a:avLst/>
          </a:prstGeom>
        </p:spPr>
      </p:pic>
      <p:pic>
        <p:nvPicPr>
          <p:cNvPr id="9016" name="image 9016"/>
          <p:cNvPicPr>
            <a:picLocks noChangeAspect="1"/>
          </p:cNvPicPr>
          <p:nvPr/>
        </p:nvPicPr>
        <p:blipFill>
          <a:blip r:embed="rId9016">
                </a:blip>
          <a:srcRect/>
          <a:stretch>
            <a:fillRect/>
          </a:stretch>
        </p:blipFill>
        <p:spPr>
          <a:xfrm rot="0" flipV="0" flipH="0">
            <a:off x="2476497" y="5473699"/>
            <a:ext cx="1866895" cy="1866898"/>
          </a:xfrm>
          <a:prstGeom prst="rect">
            <a:avLst/>
          </a:prstGeom>
        </p:spPr>
      </p:pic>
      <p:sp>
        <p:nvSpPr>
          <p:cNvPr id="9017" name="Object 9017"/>
          <p:cNvSpPr txBox="1"/>
          <p:nvPr/>
        </p:nvSpPr>
        <p:spPr>
          <a:xfrm>
            <a:off x="2476496" y="5949708"/>
            <a:ext cx="18669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70%</a:t>
            </a:r>
            <a:endParaRPr lang="zh-CN" altLang="en-US"/>
          </a:p>
        </p:txBody>
      </p:sp>
      <p:pic>
        <p:nvPicPr>
          <p:cNvPr id="9018" name="image 9018"/>
          <p:cNvPicPr>
            <a:picLocks noChangeAspect="1"/>
          </p:cNvPicPr>
          <p:nvPr/>
        </p:nvPicPr>
        <p:blipFill>
          <a:blip r:embed="rId9018">
                </a:blip>
          <a:srcRect/>
          <a:stretch>
            <a:fillRect/>
          </a:stretch>
        </p:blipFill>
        <p:spPr>
          <a:xfrm rot="0" flipV="0" flipH="0">
            <a:off x="3975098" y="8013696"/>
            <a:ext cx="6921498" cy="838199"/>
          </a:xfrm>
          <a:prstGeom prst="rect">
            <a:avLst/>
          </a:prstGeom>
        </p:spPr>
      </p:pic>
      <p:pic>
        <p:nvPicPr>
          <p:cNvPr id="9019" name="image 9019"/>
          <p:cNvPicPr>
            <a:picLocks noChangeAspect="1"/>
          </p:cNvPicPr>
          <p:nvPr/>
        </p:nvPicPr>
        <p:blipFill>
          <a:blip r:embed="rId9019">
                </a:blip>
          <a:srcRect/>
          <a:stretch>
            <a:fillRect/>
          </a:stretch>
        </p:blipFill>
        <p:spPr>
          <a:xfrm rot="0" flipV="0" flipH="0">
            <a:off x="3975098" y="8013696"/>
            <a:ext cx="5791199" cy="838199"/>
          </a:xfrm>
          <a:prstGeom prst="rect">
            <a:avLst/>
          </a:prstGeom>
        </p:spPr>
      </p:pic>
      <p:pic>
        <p:nvPicPr>
          <p:cNvPr id="9020" name="image 9020"/>
          <p:cNvPicPr>
            <a:picLocks noChangeAspect="1"/>
          </p:cNvPicPr>
          <p:nvPr/>
        </p:nvPicPr>
        <p:blipFill>
          <a:blip r:embed="rId9020">
                </a:blip>
          <a:srcRect/>
          <a:stretch>
            <a:fillRect/>
          </a:stretch>
        </p:blipFill>
        <p:spPr>
          <a:xfrm rot="0" flipV="0" flipH="0">
            <a:off x="2476497" y="7480297"/>
            <a:ext cx="1866895" cy="1866898"/>
          </a:xfrm>
          <a:prstGeom prst="rect">
            <a:avLst/>
          </a:prstGeom>
        </p:spPr>
      </p:pic>
      <p:sp>
        <p:nvSpPr>
          <p:cNvPr id="9021" name="Object 9021"/>
          <p:cNvSpPr txBox="1"/>
          <p:nvPr/>
        </p:nvSpPr>
        <p:spPr>
          <a:xfrm>
            <a:off x="2476498" y="7956308"/>
            <a:ext cx="18669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80%</a:t>
            </a:r>
            <a:endParaRPr lang="zh-CN" altLang="en-US"/>
          </a:p>
        </p:txBody>
      </p:sp>
      <p:pic>
        <p:nvPicPr>
          <p:cNvPr id="9022" name="image 9022"/>
          <p:cNvPicPr>
            <a:picLocks noChangeAspect="1"/>
          </p:cNvPicPr>
          <p:nvPr/>
        </p:nvPicPr>
        <p:blipFill>
          <a:blip r:embed="rId9022">
                </a:blip>
          <a:srcRect/>
          <a:stretch>
            <a:fillRect/>
          </a:stretch>
        </p:blipFill>
        <p:spPr>
          <a:xfrm rot="0" flipV="0" flipH="0">
            <a:off x="3975098" y="10045699"/>
            <a:ext cx="6921498" cy="838199"/>
          </a:xfrm>
          <a:prstGeom prst="rect">
            <a:avLst/>
          </a:prstGeom>
        </p:spPr>
      </p:pic>
      <p:pic>
        <p:nvPicPr>
          <p:cNvPr id="9023" name="image 9023"/>
          <p:cNvPicPr>
            <a:picLocks noChangeAspect="1"/>
          </p:cNvPicPr>
          <p:nvPr/>
        </p:nvPicPr>
        <p:blipFill>
          <a:blip r:embed="rId9023">
                </a:blip>
          <a:srcRect/>
          <a:stretch>
            <a:fillRect/>
          </a:stretch>
        </p:blipFill>
        <p:spPr>
          <a:xfrm rot="0" flipV="0" flipH="0">
            <a:off x="3975098" y="10045699"/>
            <a:ext cx="4025898" cy="838199"/>
          </a:xfrm>
          <a:prstGeom prst="rect">
            <a:avLst/>
          </a:prstGeom>
        </p:spPr>
      </p:pic>
      <p:pic>
        <p:nvPicPr>
          <p:cNvPr id="9024" name="image 9024"/>
          <p:cNvPicPr>
            <a:picLocks noChangeAspect="1"/>
          </p:cNvPicPr>
          <p:nvPr/>
        </p:nvPicPr>
        <p:blipFill>
          <a:blip r:embed="rId9024">
                </a:blip>
          <a:srcRect/>
          <a:stretch>
            <a:fillRect/>
          </a:stretch>
        </p:blipFill>
        <p:spPr>
          <a:xfrm rot="0" flipV="0" flipH="0">
            <a:off x="2476497" y="9512295"/>
            <a:ext cx="1866895" cy="1866902"/>
          </a:xfrm>
          <a:prstGeom prst="rect">
            <a:avLst/>
          </a:prstGeom>
        </p:spPr>
      </p:pic>
      <p:sp>
        <p:nvSpPr>
          <p:cNvPr id="9025" name="Object 9025"/>
          <p:cNvSpPr txBox="1"/>
          <p:nvPr/>
        </p:nvSpPr>
        <p:spPr>
          <a:xfrm>
            <a:off x="2476496" y="9988308"/>
            <a:ext cx="186690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B"/>
                <a:ea typeface="OPPOSans-B"/>
              </a:rPr>
              <a:t>60%</a:t>
            </a:r>
            <a:endParaRPr lang="zh-CN" altLang="en-US"/>
          </a:p>
        </p:txBody>
      </p:sp>
      <p:sp>
        <p:nvSpPr>
          <p:cNvPr id="9026" name="Object 9026"/>
          <p:cNvSpPr txBox="1"/>
          <p:nvPr/>
        </p:nvSpPr>
        <p:spPr>
          <a:xfrm>
            <a:off x="4702968" y="5976696"/>
            <a:ext cx="320798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渠道</a:t>
            </a:r>
            <a:endParaRPr lang="zh-CN" altLang="en-US"/>
          </a:p>
        </p:txBody>
      </p:sp>
      <p:sp>
        <p:nvSpPr>
          <p:cNvPr id="9027" name="Object 9027"/>
          <p:cNvSpPr txBox="1"/>
          <p:nvPr/>
        </p:nvSpPr>
        <p:spPr>
          <a:xfrm>
            <a:off x="4645223" y="3888935"/>
            <a:ext cx="3508171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内容</a:t>
            </a:r>
            <a:endParaRPr lang="zh-CN" altLang="en-US"/>
          </a:p>
        </p:txBody>
      </p:sp>
      <p:sp>
        <p:nvSpPr>
          <p:cNvPr id="9028" name="Object 9028"/>
          <p:cNvSpPr txBox="1"/>
          <p:nvPr/>
        </p:nvSpPr>
        <p:spPr>
          <a:xfrm>
            <a:off x="4703762" y="7963849"/>
            <a:ext cx="3302409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增长</a:t>
            </a:r>
            <a:endParaRPr lang="zh-CN" altLang="en-US"/>
          </a:p>
        </p:txBody>
      </p:sp>
      <p:sp>
        <p:nvSpPr>
          <p:cNvPr id="9029" name="Object 9029"/>
          <p:cNvSpPr txBox="1"/>
          <p:nvPr/>
        </p:nvSpPr>
        <p:spPr>
          <a:xfrm>
            <a:off x="4710906" y="10040696"/>
            <a:ext cx="2783050" cy="73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800" i="0" b="0" dirty="0" smtClean="0" lang="zh-CN">
                <a:solidFill>
                  <a:srgbClr val="313131"/>
                </a:solidFill>
                <a:latin typeface="OPPOSans-B"/>
                <a:ea typeface="OPPOSans-B"/>
              </a:rPr>
              <a:t>社群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2020-12-02T14:30:43.083Z</dcterms:created>
  <dcterms:modified xsi:type="dcterms:W3CDTF">2020-12-02T14:30:43.083Z</dcterms:modified>
</cp:coreProperties>
</file>